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3" r:id="rId4"/>
    <p:sldId id="259" r:id="rId5"/>
    <p:sldId id="260" r:id="rId6"/>
    <p:sldId id="264" r:id="rId7"/>
    <p:sldId id="261" r:id="rId8"/>
    <p:sldId id="266" r:id="rId9"/>
    <p:sldId id="265" r:id="rId10"/>
    <p:sldId id="262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1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9329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72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392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4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1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0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8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1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0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4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79E3-57D5-47FB-90E3-5064ED76534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1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The Elements of Art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Building Blocks of Artworks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841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025" y="664298"/>
            <a:ext cx="8596668" cy="3880773"/>
          </a:xfrm>
        </p:spPr>
        <p:txBody>
          <a:bodyPr>
            <a:normAutofit/>
          </a:bodyPr>
          <a:lstStyle/>
          <a:p>
            <a:r>
              <a:rPr lang="en-US" sz="3000" b="1" dirty="0"/>
              <a:t>Texture </a:t>
            </a:r>
            <a:r>
              <a:rPr lang="en-US" sz="3000" dirty="0"/>
              <a:t>is the surface quality that can be seen and felt. Textures can be rough </a:t>
            </a:r>
            <a:r>
              <a:rPr lang="en-US" sz="3000" dirty="0" smtClean="0"/>
              <a:t>or smooth</a:t>
            </a:r>
            <a:r>
              <a:rPr lang="en-US" sz="3000" dirty="0"/>
              <a:t>, soft or hard. Textures do not always feel the way they look; for </a:t>
            </a:r>
            <a:r>
              <a:rPr lang="en-US" sz="3000" dirty="0" smtClean="0"/>
              <a:t>example, a </a:t>
            </a:r>
            <a:r>
              <a:rPr lang="en-US" sz="3000" dirty="0"/>
              <a:t>drawing of a porcupine may look prickly, but if you touch the drawing, </a:t>
            </a:r>
            <a:r>
              <a:rPr lang="en-US" sz="3000" dirty="0" smtClean="0"/>
              <a:t>the paper </a:t>
            </a:r>
            <a:r>
              <a:rPr lang="en-US" sz="3000" dirty="0"/>
              <a:t>is still smooth.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894" y="4335607"/>
            <a:ext cx="2609850" cy="1733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13" y="3986603"/>
            <a:ext cx="28575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73" y="4320886"/>
            <a:ext cx="2350654" cy="176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3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474" y="277091"/>
            <a:ext cx="59297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Assignment</a:t>
            </a:r>
            <a:r>
              <a:rPr lang="en-US" sz="2400" dirty="0" smtClean="0"/>
              <a:t>: Create </a:t>
            </a:r>
            <a:r>
              <a:rPr lang="en-US" sz="2400" dirty="0" smtClean="0"/>
              <a:t>a one page </a:t>
            </a:r>
            <a:br>
              <a:rPr lang="en-US" sz="2400" dirty="0" smtClean="0"/>
            </a:br>
            <a:r>
              <a:rPr lang="en-US" sz="2400" dirty="0" smtClean="0"/>
              <a:t>“review sheet which describes and shows an example of all seven Elements of Art.</a:t>
            </a:r>
          </a:p>
          <a:p>
            <a:endParaRPr lang="en-US" sz="2400" dirty="0" smtClean="0"/>
          </a:p>
          <a:p>
            <a:r>
              <a:rPr lang="en-US" sz="2400" dirty="0" smtClean="0"/>
              <a:t>You should have a one sentence description or definition of each element. You can use </a:t>
            </a:r>
          </a:p>
          <a:p>
            <a:endParaRPr lang="en-US" sz="2400" dirty="0"/>
          </a:p>
          <a:p>
            <a:r>
              <a:rPr lang="en-US" sz="2400" dirty="0" smtClean="0"/>
              <a:t>Draw your examples with pencil or sharpie and u</a:t>
            </a:r>
            <a:r>
              <a:rPr lang="en-US" sz="2400" dirty="0" smtClean="0"/>
              <a:t>se Pencil Crayons or Felt Markers to add color and decoration.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494" y="451220"/>
            <a:ext cx="4625340" cy="601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328" y="1080654"/>
            <a:ext cx="8659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Elements of Art are the building blocks used by artists to create a work of art.</a:t>
            </a:r>
          </a:p>
          <a:p>
            <a:endParaRPr lang="en-US" sz="3200" dirty="0"/>
          </a:p>
          <a:p>
            <a:r>
              <a:rPr lang="en-US" sz="3200" dirty="0" smtClean="0"/>
              <a:t>Whether you are drawing, painting or sculpting, you will use these elements in some way </a:t>
            </a:r>
          </a:p>
        </p:txBody>
      </p:sp>
    </p:spTree>
    <p:extLst>
      <p:ext uri="{BB962C8B-B14F-4D97-AF65-F5344CB8AC3E}">
        <p14:creationId xmlns:p14="http://schemas.microsoft.com/office/powerpoint/2010/main" val="148584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207" y="340534"/>
            <a:ext cx="8341975" cy="3880773"/>
          </a:xfrm>
        </p:spPr>
        <p:txBody>
          <a:bodyPr/>
          <a:lstStyle/>
          <a:p>
            <a:r>
              <a:rPr lang="en-US" sz="3200" b="1" dirty="0"/>
              <a:t>Line </a:t>
            </a:r>
            <a:r>
              <a:rPr lang="en-US" sz="3200" dirty="0"/>
              <a:t>is a mark with greater length than width. Lines can be horizontal, vertical, or diagonal; straight or curved; thick or thin.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7" y="2826328"/>
            <a:ext cx="4732275" cy="334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2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61" y="1"/>
            <a:ext cx="8596668" cy="31449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b="1" dirty="0"/>
              <a:t>Shape </a:t>
            </a:r>
            <a:r>
              <a:rPr lang="en-US" sz="3200" dirty="0"/>
              <a:t>is a closed line. Shapes can be geometric, like squares and circles; </a:t>
            </a:r>
            <a:r>
              <a:rPr lang="en-US" sz="3200" dirty="0" smtClean="0"/>
              <a:t>or organic</a:t>
            </a:r>
            <a:r>
              <a:rPr lang="en-US" sz="3200" dirty="0"/>
              <a:t>, </a:t>
            </a:r>
            <a:r>
              <a:rPr lang="en-US" sz="3200" dirty="0" smtClean="0"/>
              <a:t>like </a:t>
            </a:r>
            <a:r>
              <a:rPr lang="en-US" sz="3200" dirty="0"/>
              <a:t>free-form or natural shapes. Shapes are flat and can express </a:t>
            </a:r>
            <a:r>
              <a:rPr lang="en-US" sz="3200" dirty="0" smtClean="0"/>
              <a:t>length and </a:t>
            </a:r>
            <a:r>
              <a:rPr lang="en-US" sz="3200" dirty="0"/>
              <a:t>width.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711" y="3546764"/>
            <a:ext cx="3759684" cy="27821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50" y="3092313"/>
            <a:ext cx="3623079" cy="32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7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358255"/>
            <a:ext cx="3926148" cy="3880773"/>
          </a:xfrm>
        </p:spPr>
        <p:txBody>
          <a:bodyPr>
            <a:noAutofit/>
          </a:bodyPr>
          <a:lstStyle/>
          <a:p>
            <a:r>
              <a:rPr lang="en-US" sz="3000" b="1" dirty="0"/>
              <a:t>Forms </a:t>
            </a:r>
            <a:r>
              <a:rPr lang="en-US" sz="3000" dirty="0"/>
              <a:t>are three-dimensional shapes expressing length, width, and depth. </a:t>
            </a:r>
            <a:r>
              <a:rPr lang="en-US" sz="3000" dirty="0" smtClean="0"/>
              <a:t>Balls, cylinders</a:t>
            </a:r>
            <a:r>
              <a:rPr lang="en-US" sz="3000" dirty="0"/>
              <a:t>, boxes, and pyramids are forms</a:t>
            </a:r>
            <a:r>
              <a:rPr lang="en-US" sz="3000" dirty="0" smtClean="0"/>
              <a:t>.</a:t>
            </a:r>
          </a:p>
          <a:p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8" y="1135563"/>
            <a:ext cx="3149311" cy="432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2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98" y="608880"/>
            <a:ext cx="8596668" cy="2577666"/>
          </a:xfrm>
        </p:spPr>
        <p:txBody>
          <a:bodyPr>
            <a:noAutofit/>
          </a:bodyPr>
          <a:lstStyle/>
          <a:p>
            <a:r>
              <a:rPr lang="en-US" sz="3000" b="1" dirty="0"/>
              <a:t>Space </a:t>
            </a:r>
            <a:r>
              <a:rPr lang="en-US" sz="3000" dirty="0"/>
              <a:t>is the area between and around objects</a:t>
            </a:r>
            <a:r>
              <a:rPr lang="en-US" sz="3000" dirty="0" smtClean="0"/>
              <a:t>. </a:t>
            </a:r>
            <a:r>
              <a:rPr lang="en-US" sz="3000" dirty="0" err="1" smtClean="0"/>
              <a:t>Space</a:t>
            </a:r>
            <a:r>
              <a:rPr lang="en-US" sz="3000" dirty="0" smtClean="0"/>
              <a:t> </a:t>
            </a:r>
            <a:r>
              <a:rPr lang="en-US" sz="3000" dirty="0"/>
              <a:t>can also refer to the feeling of depth. Real space is three-dimensional; in visual art, when we create the feeling or illusion of depth, we call it space.</a:t>
            </a:r>
          </a:p>
          <a:p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67" y="3300707"/>
            <a:ext cx="4102677" cy="336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2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527"/>
            <a:ext cx="10515600" cy="5941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Color </a:t>
            </a:r>
            <a:r>
              <a:rPr lang="en-US" sz="2400" dirty="0"/>
              <a:t>is light reflected off of objects. Color has three main characteristics: </a:t>
            </a:r>
            <a:r>
              <a:rPr lang="en-US" sz="2400" i="1" dirty="0" smtClean="0"/>
              <a:t>hue </a:t>
            </a:r>
            <a:r>
              <a:rPr lang="en-US" sz="2400" dirty="0" smtClean="0"/>
              <a:t>(the </a:t>
            </a:r>
            <a:r>
              <a:rPr lang="en-US" sz="2400" dirty="0"/>
              <a:t>name of the color, such as red, green, blue, etc.), </a:t>
            </a:r>
            <a:r>
              <a:rPr lang="en-US" sz="2400" i="1" dirty="0"/>
              <a:t>value </a:t>
            </a:r>
            <a:r>
              <a:rPr lang="en-US" sz="2400" dirty="0"/>
              <a:t>(how light or dark </a:t>
            </a:r>
            <a:r>
              <a:rPr lang="en-US" sz="2400" dirty="0" smtClean="0"/>
              <a:t>it is</a:t>
            </a:r>
            <a:r>
              <a:rPr lang="en-US" sz="2400" dirty="0"/>
              <a:t>), and </a:t>
            </a:r>
            <a:r>
              <a:rPr lang="en-US" sz="2400" i="1" dirty="0"/>
              <a:t>intensity </a:t>
            </a:r>
            <a:r>
              <a:rPr lang="en-US" sz="2400" dirty="0"/>
              <a:t>(how bright or dull it is).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White </a:t>
            </a:r>
            <a:r>
              <a:rPr lang="en-US" sz="2000" dirty="0"/>
              <a:t>is pure light; black is the absence of light.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Primary </a:t>
            </a:r>
            <a:r>
              <a:rPr lang="en-US" sz="2000" dirty="0"/>
              <a:t>colors are the only true colors (red, blue, and yellow). All </a:t>
            </a:r>
            <a:r>
              <a:rPr lang="en-US" sz="2000" dirty="0" smtClean="0"/>
              <a:t>other colors </a:t>
            </a:r>
            <a:r>
              <a:rPr lang="en-US" sz="2000" dirty="0"/>
              <a:t>are mixes of primary colors.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Secondary </a:t>
            </a:r>
            <a:r>
              <a:rPr lang="en-US" sz="2000" dirty="0"/>
              <a:t>colors are two primary colors mixed together (green, </a:t>
            </a:r>
            <a:r>
              <a:rPr lang="en-US" sz="2000" dirty="0" smtClean="0"/>
              <a:t>orange, violet</a:t>
            </a:r>
            <a:r>
              <a:rPr lang="en-US" sz="2000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Intermediate </a:t>
            </a:r>
            <a:r>
              <a:rPr lang="en-US" sz="2000" dirty="0"/>
              <a:t>colors, sometimes called tertiary colors, are made by </a:t>
            </a:r>
            <a:r>
              <a:rPr lang="en-US" sz="2000" dirty="0" smtClean="0"/>
              <a:t>mixing a </a:t>
            </a:r>
            <a:r>
              <a:rPr lang="en-US" sz="2000" dirty="0"/>
              <a:t>primary and secondary color together. Some examples of </a:t>
            </a:r>
            <a:r>
              <a:rPr lang="en-US" sz="2000" dirty="0" smtClean="0"/>
              <a:t>intermediate colors </a:t>
            </a:r>
            <a:r>
              <a:rPr lang="en-US" sz="2000" dirty="0"/>
              <a:t>are yellow green, blue green, and blue violet.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9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2" y="394855"/>
            <a:ext cx="5931477" cy="593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7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1312736"/>
            <a:ext cx="10515600" cy="2466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Value</a:t>
            </a:r>
            <a:r>
              <a:rPr lang="en-US" sz="3200" dirty="0" smtClean="0"/>
              <a:t> </a:t>
            </a:r>
            <a:r>
              <a:rPr lang="en-US" sz="3200" dirty="0" smtClean="0"/>
              <a:t>is the lightness or darkness of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 </a:t>
            </a:r>
            <a:r>
              <a:rPr lang="en-US" sz="3200" dirty="0" smtClean="0"/>
              <a:t>color or shades of black and white (grayscale)</a:t>
            </a:r>
            <a:endParaRPr lang="en-US" sz="3200" b="1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18" y="3778845"/>
            <a:ext cx="5709805" cy="239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626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392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The Elements of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Art</dc:title>
  <dc:creator>Noreen Smith</dc:creator>
  <cp:lastModifiedBy>Noreen Smith</cp:lastModifiedBy>
  <cp:revision>2</cp:revision>
  <dcterms:created xsi:type="dcterms:W3CDTF">2015-09-14T19:23:35Z</dcterms:created>
  <dcterms:modified xsi:type="dcterms:W3CDTF">2015-09-14T19:36:31Z</dcterms:modified>
</cp:coreProperties>
</file>