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4" r:id="rId5"/>
    <p:sldId id="260" r:id="rId6"/>
    <p:sldId id="261" r:id="rId7"/>
    <p:sldId id="262" r:id="rId8"/>
    <p:sldId id="265" r:id="rId9"/>
    <p:sldId id="266" r:id="rId10"/>
    <p:sldId id="268" r:id="rId11"/>
    <p:sldId id="26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96" d="100"/>
          <a:sy n="96" d="100"/>
        </p:scale>
        <p:origin x="-56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373839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35294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92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409982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5355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1684998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284611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208101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374458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679E3-57D5-47FB-90E3-5064ED765348}" type="datetimeFigureOut">
              <a:rPr lang="en-US" smtClean="0"/>
              <a:t>18-09-08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163424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C679E3-57D5-47FB-90E3-5064ED765348}" type="datetimeFigureOut">
              <a:rPr lang="en-US" smtClean="0"/>
              <a:t>18-09-08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63064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C679E3-57D5-47FB-90E3-5064ED765348}" type="datetimeFigureOut">
              <a:rPr lang="en-US" smtClean="0"/>
              <a:t>18-09-08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35704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C679E3-57D5-47FB-90E3-5064ED765348}" type="datetimeFigureOut">
              <a:rPr lang="en-US" smtClean="0"/>
              <a:t>18-09-08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285048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679E3-57D5-47FB-90E3-5064ED765348}" type="datetimeFigureOut">
              <a:rPr lang="en-US" smtClean="0"/>
              <a:t>18-09-08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232789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679E3-57D5-47FB-90E3-5064ED765348}" type="datetimeFigureOut">
              <a:rPr lang="en-US" smtClean="0"/>
              <a:t>18-09-08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30880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679E3-57D5-47FB-90E3-5064ED765348}" type="datetimeFigureOut">
              <a:rPr lang="en-US" smtClean="0"/>
              <a:t>18-09-08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628C6-79E5-4798-8263-2E4A485BA43C}" type="slidenum">
              <a:rPr lang="en-US" smtClean="0"/>
              <a:t>‹#›</a:t>
            </a:fld>
            <a:endParaRPr lang="en-US"/>
          </a:p>
        </p:txBody>
      </p:sp>
    </p:spTree>
    <p:extLst>
      <p:ext uri="{BB962C8B-B14F-4D97-AF65-F5344CB8AC3E}">
        <p14:creationId xmlns:p14="http://schemas.microsoft.com/office/powerpoint/2010/main" val="30177343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C679E3-57D5-47FB-90E3-5064ED765348}" type="datetimeFigureOut">
              <a:rPr lang="en-US" smtClean="0"/>
              <a:t>18-09-08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8628C6-79E5-4798-8263-2E4A485BA43C}" type="slidenum">
              <a:rPr lang="en-US" smtClean="0"/>
              <a:t>‹#›</a:t>
            </a:fld>
            <a:endParaRPr lang="en-US"/>
          </a:p>
        </p:txBody>
      </p:sp>
    </p:spTree>
    <p:extLst>
      <p:ext uri="{BB962C8B-B14F-4D97-AF65-F5344CB8AC3E}">
        <p14:creationId xmlns:p14="http://schemas.microsoft.com/office/powerpoint/2010/main" val="123819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256" y="2404534"/>
            <a:ext cx="8918799" cy="1476612"/>
          </a:xfrm>
        </p:spPr>
        <p:txBody>
          <a:bodyPr/>
          <a:lstStyle/>
          <a:p>
            <a:r>
              <a:rPr lang="en-US" sz="6000" dirty="0" smtClean="0"/>
              <a:t>The Principles of Design</a:t>
            </a:r>
            <a:endParaRPr lang="en-US" sz="6000" dirty="0"/>
          </a:p>
        </p:txBody>
      </p:sp>
      <p:sp>
        <p:nvSpPr>
          <p:cNvPr id="3" name="Subtitle 2"/>
          <p:cNvSpPr>
            <a:spLocks noGrp="1"/>
          </p:cNvSpPr>
          <p:nvPr>
            <p:ph type="subTitle" idx="1"/>
          </p:nvPr>
        </p:nvSpPr>
        <p:spPr/>
        <p:txBody>
          <a:bodyPr>
            <a:normAutofit/>
          </a:bodyPr>
          <a:lstStyle/>
          <a:p>
            <a:r>
              <a:rPr lang="en-US" sz="2400" dirty="0" smtClean="0"/>
              <a:t>How to use the Building Blocks of Artworks</a:t>
            </a:r>
            <a:endParaRPr lang="en-US" sz="2400" dirty="0"/>
          </a:p>
        </p:txBody>
      </p:sp>
      <p:sp>
        <p:nvSpPr>
          <p:cNvPr id="4" name="TextBox 3"/>
          <p:cNvSpPr txBox="1"/>
          <p:nvPr/>
        </p:nvSpPr>
        <p:spPr>
          <a:xfrm>
            <a:off x="9732195" y="6321132"/>
            <a:ext cx="2340293" cy="276999"/>
          </a:xfrm>
          <a:prstGeom prst="rect">
            <a:avLst/>
          </a:prstGeom>
          <a:noFill/>
        </p:spPr>
        <p:txBody>
          <a:bodyPr wrap="square" rtlCol="0">
            <a:spAutoFit/>
          </a:bodyPr>
          <a:lstStyle/>
          <a:p>
            <a:r>
              <a:rPr lang="en-US" sz="1200" i="1" dirty="0" smtClean="0"/>
              <a:t>Reference: </a:t>
            </a:r>
            <a:r>
              <a:rPr lang="en-US" sz="1200" i="1" dirty="0" err="1" smtClean="0"/>
              <a:t>www.getty.edu</a:t>
            </a:r>
            <a:r>
              <a:rPr lang="en-US" sz="1200" i="1" dirty="0" smtClean="0"/>
              <a:t> </a:t>
            </a:r>
            <a:endParaRPr lang="en-US" sz="1200" i="1" dirty="0"/>
          </a:p>
        </p:txBody>
      </p:sp>
    </p:spTree>
    <p:extLst>
      <p:ext uri="{BB962C8B-B14F-4D97-AF65-F5344CB8AC3E}">
        <p14:creationId xmlns:p14="http://schemas.microsoft.com/office/powerpoint/2010/main" val="202784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9818" y="1369817"/>
            <a:ext cx="4366647" cy="4557394"/>
          </a:xfrm>
        </p:spPr>
        <p:txBody>
          <a:bodyPr>
            <a:normAutofit/>
          </a:bodyPr>
          <a:lstStyle/>
          <a:p>
            <a:r>
              <a:rPr lang="en-US" sz="3200" b="1" dirty="0"/>
              <a:t>Variety </a:t>
            </a:r>
            <a:r>
              <a:rPr lang="en-US" sz="3200" dirty="0"/>
              <a:t>is the use of several elements of design to hold the viewer’s attention and to guide the viewer’s eye through and around the work of art. </a:t>
            </a:r>
          </a:p>
        </p:txBody>
      </p:sp>
      <p:pic>
        <p:nvPicPr>
          <p:cNvPr id="2" name="Picture 1" descr="Variety in 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93" y="364717"/>
            <a:ext cx="5067300" cy="6743700"/>
          </a:xfrm>
          <a:prstGeom prst="rect">
            <a:avLst/>
          </a:prstGeom>
        </p:spPr>
      </p:pic>
    </p:spTree>
    <p:extLst>
      <p:ext uri="{BB962C8B-B14F-4D97-AF65-F5344CB8AC3E}">
        <p14:creationId xmlns:p14="http://schemas.microsoft.com/office/powerpoint/2010/main" val="290456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832" y="719429"/>
            <a:ext cx="3938542" cy="4474459"/>
          </a:xfrm>
        </p:spPr>
        <p:txBody>
          <a:bodyPr>
            <a:normAutofit/>
          </a:bodyPr>
          <a:lstStyle/>
          <a:p>
            <a:r>
              <a:rPr lang="en-US" sz="3200" b="1" dirty="0"/>
              <a:t>Unity </a:t>
            </a:r>
            <a:r>
              <a:rPr lang="en-US" sz="3200" dirty="0"/>
              <a:t>is the feeling of harmony between all parts of the work of art, which creates a sense of completeness. </a:t>
            </a:r>
          </a:p>
        </p:txBody>
      </p:sp>
      <p:pic>
        <p:nvPicPr>
          <p:cNvPr id="2" name="Picture 1" descr="un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32793">
            <a:off x="4827469" y="781253"/>
            <a:ext cx="5334000" cy="5334000"/>
          </a:xfrm>
          <a:prstGeom prst="rect">
            <a:avLst/>
          </a:prstGeom>
        </p:spPr>
      </p:pic>
    </p:spTree>
    <p:extLst>
      <p:ext uri="{BB962C8B-B14F-4D97-AF65-F5344CB8AC3E}">
        <p14:creationId xmlns:p14="http://schemas.microsoft.com/office/powerpoint/2010/main" val="101256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474" y="277091"/>
            <a:ext cx="5929746" cy="5816977"/>
          </a:xfrm>
          <a:prstGeom prst="rect">
            <a:avLst/>
          </a:prstGeom>
          <a:noFill/>
        </p:spPr>
        <p:txBody>
          <a:bodyPr wrap="square" rtlCol="0">
            <a:spAutoFit/>
          </a:bodyPr>
          <a:lstStyle/>
          <a:p>
            <a:endParaRPr lang="en-US" sz="2400" dirty="0" smtClean="0"/>
          </a:p>
          <a:p>
            <a:endParaRPr lang="en-US" sz="2400" dirty="0"/>
          </a:p>
          <a:p>
            <a:r>
              <a:rPr lang="en-US" sz="2400" dirty="0" smtClean="0"/>
              <a:t>Assignment: Create a one page </a:t>
            </a:r>
            <a:br>
              <a:rPr lang="en-US" sz="2400" dirty="0" smtClean="0"/>
            </a:br>
            <a:r>
              <a:rPr lang="en-US" sz="2400" dirty="0" smtClean="0"/>
              <a:t>“review sheet which describes and shows an example of all </a:t>
            </a:r>
            <a:r>
              <a:rPr lang="en-US" sz="2400" dirty="0" smtClean="0"/>
              <a:t>nine Principles of </a:t>
            </a:r>
            <a:r>
              <a:rPr lang="en-US" sz="2400" dirty="0" smtClean="0"/>
              <a:t>Art.</a:t>
            </a:r>
          </a:p>
          <a:p>
            <a:endParaRPr lang="en-US" sz="2400" dirty="0" smtClean="0"/>
          </a:p>
          <a:p>
            <a:r>
              <a:rPr lang="en-US" sz="2400" dirty="0" smtClean="0"/>
              <a:t>You should have a one sentence description or definition of each element. </a:t>
            </a:r>
            <a:endParaRPr lang="en-US" sz="2400" dirty="0" smtClean="0"/>
          </a:p>
          <a:p>
            <a:endParaRPr lang="en-US" sz="2400" dirty="0"/>
          </a:p>
          <a:p>
            <a:r>
              <a:rPr lang="en-US" sz="2400" dirty="0" smtClean="0"/>
              <a:t>Draw your examples with pencil or </a:t>
            </a:r>
            <a:r>
              <a:rPr lang="en-US" sz="2400" smtClean="0"/>
              <a:t>sharpie pen </a:t>
            </a:r>
            <a:r>
              <a:rPr lang="en-US" sz="2400" dirty="0" smtClean="0"/>
              <a:t>and use Pencil Crayons or Felt Markers to add color and decoration.</a:t>
            </a:r>
          </a:p>
          <a:p>
            <a:endParaRPr lang="en-US" sz="2400" dirty="0" smtClean="0"/>
          </a:p>
          <a:p>
            <a:endParaRPr lang="en-US" sz="2400" dirty="0"/>
          </a:p>
          <a:p>
            <a:endParaRPr lang="en-US" dirty="0" smtClean="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494" y="451220"/>
            <a:ext cx="4625340" cy="6012180"/>
          </a:xfrm>
          <a:prstGeom prst="rect">
            <a:avLst/>
          </a:prstGeom>
        </p:spPr>
      </p:pic>
    </p:spTree>
    <p:extLst>
      <p:ext uri="{BB962C8B-B14F-4D97-AF65-F5344CB8AC3E}">
        <p14:creationId xmlns:p14="http://schemas.microsoft.com/office/powerpoint/2010/main" val="89277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70024">
            <a:off x="359862" y="1026962"/>
            <a:ext cx="6586697" cy="4554775"/>
          </a:xfrm>
          <a:prstGeom prst="rect">
            <a:avLst/>
          </a:prstGeom>
        </p:spPr>
      </p:pic>
      <p:sp>
        <p:nvSpPr>
          <p:cNvPr id="3" name="TextBox 2"/>
          <p:cNvSpPr txBox="1"/>
          <p:nvPr/>
        </p:nvSpPr>
        <p:spPr>
          <a:xfrm>
            <a:off x="6982549" y="766738"/>
            <a:ext cx="2687781" cy="4893647"/>
          </a:xfrm>
          <a:prstGeom prst="rect">
            <a:avLst/>
          </a:prstGeom>
          <a:noFill/>
        </p:spPr>
        <p:txBody>
          <a:bodyPr wrap="square" rtlCol="0">
            <a:spAutoFit/>
          </a:bodyPr>
          <a:lstStyle/>
          <a:p>
            <a:r>
              <a:rPr lang="en-US" sz="2400" dirty="0" smtClean="0"/>
              <a:t>The Principles of Art are what allows artists to create works, using the building blocks of art.</a:t>
            </a:r>
          </a:p>
          <a:p>
            <a:endParaRPr lang="en-US" sz="2400" dirty="0"/>
          </a:p>
          <a:p>
            <a:r>
              <a:rPr lang="en-US" sz="2400" dirty="0" smtClean="0"/>
              <a:t>Whether you are drawing, painting or sculpting, you will use these principles in some way </a:t>
            </a:r>
          </a:p>
        </p:txBody>
      </p:sp>
    </p:spTree>
    <p:extLst>
      <p:ext uri="{BB962C8B-B14F-4D97-AF65-F5344CB8AC3E}">
        <p14:creationId xmlns:p14="http://schemas.microsoft.com/office/powerpoint/2010/main" val="148584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7192" y="0"/>
            <a:ext cx="5736572" cy="6858000"/>
          </a:xfrm>
        </p:spPr>
        <p:txBody>
          <a:bodyPr>
            <a:normAutofit fontScale="92500" lnSpcReduction="20000"/>
          </a:bodyPr>
          <a:lstStyle/>
          <a:p>
            <a:endParaRPr lang="en-US" dirty="0"/>
          </a:p>
          <a:p>
            <a:r>
              <a:rPr lang="en-US" sz="3200" b="1" dirty="0"/>
              <a:t>Balance </a:t>
            </a:r>
            <a:r>
              <a:rPr lang="en-US" sz="3200" dirty="0"/>
              <a:t>is the distribution of the visual weight of objects, colors, texture, and space. If the design was a scale, these elements should be balanced to make a design feel stable. </a:t>
            </a:r>
            <a:endParaRPr lang="en-US" sz="3200" dirty="0" smtClean="0"/>
          </a:p>
          <a:p>
            <a:pPr lvl="2"/>
            <a:r>
              <a:rPr lang="en-US" sz="2800" dirty="0" smtClean="0"/>
              <a:t>In </a:t>
            </a:r>
            <a:r>
              <a:rPr lang="en-US" sz="2800" dirty="0"/>
              <a:t>symmetrical balance, the elements used on one side of the design are similar to those on the other side; </a:t>
            </a:r>
            <a:endParaRPr lang="en-US" sz="2800" dirty="0" smtClean="0"/>
          </a:p>
          <a:p>
            <a:pPr lvl="2"/>
            <a:r>
              <a:rPr lang="en-US" sz="2800" dirty="0" smtClean="0"/>
              <a:t>in </a:t>
            </a:r>
            <a:r>
              <a:rPr lang="en-US" sz="2800" dirty="0"/>
              <a:t>asymmetrical balance, the sides are different but still look balanced. </a:t>
            </a:r>
            <a:endParaRPr lang="en-US" sz="2800" dirty="0" smtClean="0"/>
          </a:p>
          <a:p>
            <a:pPr lvl="2"/>
            <a:r>
              <a:rPr lang="en-US" sz="2800" dirty="0" smtClean="0"/>
              <a:t>In </a:t>
            </a:r>
            <a:r>
              <a:rPr lang="en-US" sz="2800" dirty="0"/>
              <a:t>radial balance, the elements are arranged around a central point and may be similar. </a:t>
            </a:r>
          </a:p>
        </p:txBody>
      </p:sp>
      <p:pic>
        <p:nvPicPr>
          <p:cNvPr id="4" name="Picture 3" descr="c0cca0cd114c4bc3aefdbde5184557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5651">
            <a:off x="356754" y="176790"/>
            <a:ext cx="3653140" cy="6524251"/>
          </a:xfrm>
          <a:prstGeom prst="rect">
            <a:avLst/>
          </a:prstGeom>
        </p:spPr>
      </p:pic>
    </p:spTree>
    <p:extLst>
      <p:ext uri="{BB962C8B-B14F-4D97-AF65-F5344CB8AC3E}">
        <p14:creationId xmlns:p14="http://schemas.microsoft.com/office/powerpoint/2010/main" val="424227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915" y="733570"/>
            <a:ext cx="5385789" cy="5944285"/>
          </a:xfrm>
        </p:spPr>
        <p:txBody>
          <a:bodyPr>
            <a:normAutofit/>
          </a:bodyPr>
          <a:lstStyle/>
          <a:p>
            <a:endParaRPr lang="en-US" dirty="0"/>
          </a:p>
          <a:p>
            <a:r>
              <a:rPr lang="en-US" sz="3200" b="1" dirty="0"/>
              <a:t>Emphasis </a:t>
            </a:r>
            <a:r>
              <a:rPr lang="en-US" sz="3200" dirty="0"/>
              <a:t>is the part of the design that catches the viewer’s attention. Usually the artist will make one area stand out by contrasting it with other areas. The area could be different in size, color, texture, shape, etc. </a:t>
            </a:r>
          </a:p>
        </p:txBody>
      </p:sp>
      <p:pic>
        <p:nvPicPr>
          <p:cNvPr id="2" name="Picture 1" descr="img_87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866" y="421214"/>
            <a:ext cx="4033012" cy="5944789"/>
          </a:xfrm>
          <a:prstGeom prst="rect">
            <a:avLst/>
          </a:prstGeom>
        </p:spPr>
      </p:pic>
    </p:spTree>
    <p:extLst>
      <p:ext uri="{BB962C8B-B14F-4D97-AF65-F5344CB8AC3E}">
        <p14:creationId xmlns:p14="http://schemas.microsoft.com/office/powerpoint/2010/main" val="11808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319" y="309232"/>
            <a:ext cx="4794747" cy="3880773"/>
          </a:xfrm>
        </p:spPr>
        <p:txBody>
          <a:bodyPr>
            <a:noAutofit/>
          </a:bodyPr>
          <a:lstStyle/>
          <a:p>
            <a:r>
              <a:rPr lang="en-US" sz="3200" b="1" dirty="0"/>
              <a:t>Movement </a:t>
            </a:r>
            <a:r>
              <a:rPr lang="en-US" sz="3200" dirty="0"/>
              <a:t>is the path the viewer’s eye takes through the work of art, often to focal areas. Such movement can be directed along lines, edges, shape, and color within the work of art. </a:t>
            </a:r>
          </a:p>
        </p:txBody>
      </p:sp>
      <p:pic>
        <p:nvPicPr>
          <p:cNvPr id="2" name="Picture 1" descr="element-of-design-move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2047">
            <a:off x="4883155" y="901847"/>
            <a:ext cx="7620000" cy="5524500"/>
          </a:xfrm>
          <a:prstGeom prst="rect">
            <a:avLst/>
          </a:prstGeom>
        </p:spPr>
      </p:pic>
    </p:spTree>
    <p:extLst>
      <p:ext uri="{BB962C8B-B14F-4D97-AF65-F5344CB8AC3E}">
        <p14:creationId xmlns:p14="http://schemas.microsoft.com/office/powerpoint/2010/main" val="92222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4566" y="1854960"/>
            <a:ext cx="3424819" cy="3124893"/>
          </a:xfrm>
        </p:spPr>
        <p:txBody>
          <a:bodyPr>
            <a:normAutofit/>
          </a:bodyPr>
          <a:lstStyle/>
          <a:p>
            <a:r>
              <a:rPr lang="en-US" sz="3200" b="1" dirty="0"/>
              <a:t>Pattern </a:t>
            </a:r>
            <a:r>
              <a:rPr lang="en-US" sz="3200" dirty="0"/>
              <a:t>is the repeating of an object or symbol all over the work of art. </a:t>
            </a:r>
          </a:p>
          <a:p>
            <a:pPr marL="0" indent="0">
              <a:buNone/>
            </a:pPr>
            <a:endParaRPr lang="en-US" sz="2000" dirty="0" smtClean="0"/>
          </a:p>
          <a:p>
            <a:pPr marL="0" indent="0">
              <a:buNone/>
            </a:pPr>
            <a:endParaRPr lang="en-US" dirty="0"/>
          </a:p>
        </p:txBody>
      </p:sp>
      <p:pic>
        <p:nvPicPr>
          <p:cNvPr id="2" name="Picture 1" descr="img_0493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864" y="0"/>
            <a:ext cx="5736069" cy="6858000"/>
          </a:xfrm>
          <a:prstGeom prst="rect">
            <a:avLst/>
          </a:prstGeom>
        </p:spPr>
      </p:pic>
    </p:spTree>
    <p:extLst>
      <p:ext uri="{BB962C8B-B14F-4D97-AF65-F5344CB8AC3E}">
        <p14:creationId xmlns:p14="http://schemas.microsoft.com/office/powerpoint/2010/main" val="345309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794" y="876386"/>
            <a:ext cx="8596668" cy="3880773"/>
          </a:xfrm>
        </p:spPr>
        <p:txBody>
          <a:bodyPr>
            <a:normAutofit/>
          </a:bodyPr>
          <a:lstStyle/>
          <a:p>
            <a:r>
              <a:rPr lang="en-US" sz="3200" b="1" dirty="0"/>
              <a:t>Repetition </a:t>
            </a:r>
            <a:r>
              <a:rPr lang="en-US" sz="3200" dirty="0"/>
              <a:t>works with pattern to make the work of art seem active. The repetition </a:t>
            </a:r>
            <a:r>
              <a:rPr lang="en-US" sz="3200" dirty="0" smtClean="0"/>
              <a:t>of </a:t>
            </a:r>
            <a:r>
              <a:rPr lang="en-US" sz="3200" dirty="0"/>
              <a:t>elements of design creates unity within the work of art. </a:t>
            </a:r>
          </a:p>
        </p:txBody>
      </p:sp>
      <p:pic>
        <p:nvPicPr>
          <p:cNvPr id="2" name="Picture 1" descr="abstract-repetition-pattern-606635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7018" y="2565994"/>
            <a:ext cx="5603124" cy="3698062"/>
          </a:xfrm>
          <a:prstGeom prst="rect">
            <a:avLst/>
          </a:prstGeom>
        </p:spPr>
      </p:pic>
    </p:spTree>
    <p:extLst>
      <p:ext uri="{BB962C8B-B14F-4D97-AF65-F5344CB8AC3E}">
        <p14:creationId xmlns:p14="http://schemas.microsoft.com/office/powerpoint/2010/main" val="148803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303"/>
            <a:ext cx="4323834" cy="5813059"/>
          </a:xfrm>
        </p:spPr>
        <p:txBody>
          <a:bodyPr>
            <a:normAutofit lnSpcReduction="10000"/>
          </a:bodyPr>
          <a:lstStyle/>
          <a:p>
            <a:r>
              <a:rPr lang="en-US" sz="3200" b="1" dirty="0"/>
              <a:t>Proportion </a:t>
            </a:r>
            <a:r>
              <a:rPr lang="en-US" sz="3200" dirty="0"/>
              <a:t>is the feeling of unity created when all parts (sizes, amounts, or number) relate well with each other. When drawing the human figure, proportion can refer to the size of the head compared to the rest of the body. </a:t>
            </a:r>
          </a:p>
        </p:txBody>
      </p:sp>
      <p:pic>
        <p:nvPicPr>
          <p:cNvPr id="2" name="Picture 1" descr="profile_proportions_by_pmucks-d83als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094" y="0"/>
            <a:ext cx="7724906" cy="6858000"/>
          </a:xfrm>
          <a:prstGeom prst="rect">
            <a:avLst/>
          </a:prstGeom>
        </p:spPr>
      </p:pic>
    </p:spTree>
    <p:extLst>
      <p:ext uri="{BB962C8B-B14F-4D97-AF65-F5344CB8AC3E}">
        <p14:creationId xmlns:p14="http://schemas.microsoft.com/office/powerpoint/2010/main" val="101256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879" y="784791"/>
            <a:ext cx="4707576" cy="5071075"/>
          </a:xfrm>
        </p:spPr>
        <p:txBody>
          <a:bodyPr>
            <a:normAutofit fontScale="92500" lnSpcReduction="10000"/>
          </a:bodyPr>
          <a:lstStyle/>
          <a:p>
            <a:r>
              <a:rPr lang="en-US" sz="3200" b="1" dirty="0"/>
              <a:t>Rhythm </a:t>
            </a:r>
            <a:r>
              <a:rPr lang="en-US" sz="3200" dirty="0"/>
              <a:t>is created when one or more elements of design are used repeatedly to create a feeling of organized movement. Rhythm creates a mood like music or dancing. To keep rhythm exciting and active, variety is essential. </a:t>
            </a:r>
          </a:p>
        </p:txBody>
      </p:sp>
      <p:pic>
        <p:nvPicPr>
          <p:cNvPr id="2" name="Picture 1" descr="04b77aebb6988355bc9a5252734ec2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68435">
            <a:off x="407392" y="651434"/>
            <a:ext cx="4629081" cy="5649048"/>
          </a:xfrm>
          <a:prstGeom prst="rect">
            <a:avLst/>
          </a:prstGeom>
        </p:spPr>
      </p:pic>
    </p:spTree>
    <p:extLst>
      <p:ext uri="{BB962C8B-B14F-4D97-AF65-F5344CB8AC3E}">
        <p14:creationId xmlns:p14="http://schemas.microsoft.com/office/powerpoint/2010/main" val="10125630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82</TotalTime>
  <Words>411</Words>
  <Application>Microsoft Macintosh PowerPoint</Application>
  <PresentationFormat>Custom</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The Principles of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Art Review</dc:title>
  <dc:creator>Noreen Smith</dc:creator>
  <cp:lastModifiedBy>Amanda Campbell</cp:lastModifiedBy>
  <cp:revision>14</cp:revision>
  <dcterms:created xsi:type="dcterms:W3CDTF">2015-09-11T15:59:13Z</dcterms:created>
  <dcterms:modified xsi:type="dcterms:W3CDTF">2018-09-09T02:16:51Z</dcterms:modified>
</cp:coreProperties>
</file>