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8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53" name="Group 52"/>
          <p:cNvGrpSpPr/>
          <p:nvPr/>
        </p:nvGrpSpPr>
        <p:grpSpPr>
          <a:xfrm>
            <a:off x="103644" y="1997845"/>
            <a:ext cx="9264100" cy="3669157"/>
            <a:chOff x="103644" y="1997845"/>
            <a:chExt cx="9264100" cy="3669157"/>
          </a:xfrm>
        </p:grpSpPr>
        <p:sp>
          <p:nvSpPr>
            <p:cNvPr id="21" name="Freeform 20"/>
            <p:cNvSpPr/>
            <p:nvPr/>
          </p:nvSpPr>
          <p:spPr>
            <a:xfrm rot="15669120">
              <a:off x="3703491" y="-842257"/>
              <a:ext cx="2064406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5660000">
              <a:off x="5179560" y="1579153"/>
              <a:ext cx="1040884" cy="7134813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6" name="Freeform 25"/>
            <p:cNvSpPr/>
            <p:nvPr/>
          </p:nvSpPr>
          <p:spPr>
            <a:xfrm rot="15660000">
              <a:off x="6127955" y="-68851"/>
              <a:ext cx="932370" cy="5296611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5660000">
              <a:off x="5624128" y="-611284"/>
              <a:ext cx="962833" cy="6320186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5660000">
              <a:off x="6395227" y="-278516"/>
              <a:ext cx="552099" cy="5104822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 rot="15660000">
              <a:off x="7468755" y="1178808"/>
              <a:ext cx="536285" cy="2936001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0708" y="-641833"/>
            <a:ext cx="985797" cy="604813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7" name="Oval 36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Pie 33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Arc 37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Pie 45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Arc 46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Arc 39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022823" y="2961459"/>
            <a:ext cx="7551601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704801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144" y="2476500"/>
            <a:ext cx="9125712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6" name="Straight Connector 35"/>
          <p:cNvCxnSpPr/>
          <p:nvPr/>
        </p:nvCxnSpPr>
        <p:spPr>
          <a:xfrm>
            <a:off x="9144" y="2476500"/>
            <a:ext cx="9125712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18-10-09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70" y="990600"/>
            <a:ext cx="3951755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6935">
            <a:off x="414291" y="1321671"/>
            <a:ext cx="3703911" cy="520297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0" y="2547938"/>
            <a:ext cx="3951755" cy="3700462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5" name="Rectangle 34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18-10-09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1" y="921379"/>
            <a:ext cx="4329278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3" name="Rectangle 32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18-10-09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0" y="997812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4" name="Picture Placeholder 2"/>
          <p:cNvSpPr>
            <a:spLocks noGrp="1"/>
          </p:cNvSpPr>
          <p:nvPr>
            <p:ph type="pic" idx="13"/>
          </p:nvPr>
        </p:nvSpPr>
        <p:spPr>
          <a:xfrm rot="153739">
            <a:off x="451737" y="946831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18-10-09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>
            <a:off x="7299292" y="443753"/>
            <a:ext cx="1535425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8" y="914400"/>
            <a:ext cx="1444752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7" y="1183341"/>
            <a:ext cx="6104871" cy="52174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18-10-09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A4155-6FA9-914C-86BA-52D0BD22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54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18-10-09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 rot="15660000">
            <a:off x="5179560" y="1837493"/>
            <a:ext cx="1040884" cy="7134813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1" name="Oval 30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Pie 34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Arc 42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Pie 43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Arc 44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Arc 54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2786" y="67657"/>
            <a:ext cx="967012" cy="6030348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 rot="15669120">
            <a:off x="4038986" y="-17105"/>
            <a:ext cx="1788669" cy="8821162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/>
        </p:nvSpPr>
        <p:spPr>
          <a:xfrm rot="15660000">
            <a:off x="6127955" y="621077"/>
            <a:ext cx="932370" cy="5296611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 rot="15660000">
            <a:off x="5624128" y="78644"/>
            <a:ext cx="962833" cy="632018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>
          <a:xfrm rot="15660000">
            <a:off x="6395227" y="411412"/>
            <a:ext cx="552099" cy="5104822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 rot="15660000">
            <a:off x="7468982" y="1865445"/>
            <a:ext cx="528237" cy="2948568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248863" y="3564661"/>
            <a:ext cx="7324068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0" name="Picture Placeholder 2"/>
          <p:cNvSpPr>
            <a:spLocks noGrp="1"/>
          </p:cNvSpPr>
          <p:nvPr>
            <p:ph type="pic" idx="13"/>
          </p:nvPr>
        </p:nvSpPr>
        <p:spPr>
          <a:xfrm rot="21068552">
            <a:off x="914505" y="836686"/>
            <a:ext cx="3923711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990824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ctionHeader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3" name="Freeform 42"/>
          <p:cNvSpPr/>
          <p:nvPr/>
        </p:nvSpPr>
        <p:spPr>
          <a:xfrm rot="4809906">
            <a:off x="3408662" y="1817251"/>
            <a:ext cx="1100209" cy="8104720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Freeform 36"/>
          <p:cNvSpPr/>
          <p:nvPr/>
        </p:nvSpPr>
        <p:spPr>
          <a:xfrm rot="15600000" flipH="1" flipV="1">
            <a:off x="3393402" y="-445315"/>
            <a:ext cx="2008191" cy="926410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2" y="5303003"/>
            <a:ext cx="6904501" cy="9779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786799" y="-981635"/>
            <a:ext cx="4391155" cy="2734235"/>
            <a:chOff x="2786799" y="-981635"/>
            <a:chExt cx="4391155" cy="2734235"/>
          </a:xfrm>
        </p:grpSpPr>
        <p:sp>
          <p:nvSpPr>
            <p:cNvPr id="17" name="Oval 16"/>
            <p:cNvSpPr/>
            <p:nvPr/>
          </p:nvSpPr>
          <p:spPr>
            <a:xfrm>
              <a:off x="4495800" y="1143000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 flipH="1">
              <a:off x="2913529" y="-726141"/>
              <a:ext cx="1671367" cy="1685976"/>
              <a:chOff x="7015433" y="-737502"/>
              <a:chExt cx="1671367" cy="1685976"/>
            </a:xfrm>
          </p:grpSpPr>
          <p:sp>
            <p:nvSpPr>
              <p:cNvPr id="24" name="Arc 23"/>
              <p:cNvSpPr/>
              <p:nvPr/>
            </p:nvSpPr>
            <p:spPr>
              <a:xfrm rot="6387309">
                <a:off x="7124585" y="-846654"/>
                <a:ext cx="1453063" cy="1671367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624910" y="304800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062935" y="145351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352800" y="-981635"/>
              <a:ext cx="3825154" cy="2064221"/>
              <a:chOff x="3441115" y="-977153"/>
              <a:chExt cx="4194039" cy="2064221"/>
            </a:xfrm>
          </p:grpSpPr>
          <p:sp>
            <p:nvSpPr>
              <p:cNvPr id="20" name="Pie 19"/>
              <p:cNvSpPr/>
              <p:nvPr/>
            </p:nvSpPr>
            <p:spPr>
              <a:xfrm>
                <a:off x="3481535" y="-772181"/>
                <a:ext cx="3505316" cy="1521076"/>
              </a:xfrm>
              <a:prstGeom prst="pie">
                <a:avLst>
                  <a:gd name="adj1" fmla="val 22874"/>
                  <a:gd name="adj2" fmla="val 10786258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607455" y="134134"/>
                <a:ext cx="1023669" cy="95293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Arc 21"/>
              <p:cNvSpPr/>
              <p:nvPr/>
            </p:nvSpPr>
            <p:spPr>
              <a:xfrm rot="12469977">
                <a:off x="3441115" y="-185498"/>
                <a:ext cx="1133352" cy="831645"/>
              </a:xfrm>
              <a:prstGeom prst="arc">
                <a:avLst>
                  <a:gd name="adj1" fmla="val 11101214"/>
                  <a:gd name="adj2" fmla="val 21230192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Arc 26"/>
              <p:cNvSpPr/>
              <p:nvPr/>
            </p:nvSpPr>
            <p:spPr>
              <a:xfrm rot="6387309">
                <a:off x="5658551" y="-1047889"/>
                <a:ext cx="1905868" cy="2047339"/>
              </a:xfrm>
              <a:prstGeom prst="arc">
                <a:avLst>
                  <a:gd name="adj1" fmla="val 15243146"/>
                  <a:gd name="adj2" fmla="val 436902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3063128" y="89647"/>
              <a:ext cx="267260" cy="2672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Chord 31"/>
            <p:cNvSpPr/>
            <p:nvPr/>
          </p:nvSpPr>
          <p:spPr>
            <a:xfrm rot="17618442">
              <a:off x="2809659" y="-85690"/>
              <a:ext cx="182880" cy="228600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4" name="Round Same Side Corner Rectangle 53"/>
          <p:cNvSpPr/>
          <p:nvPr/>
        </p:nvSpPr>
        <p:spPr>
          <a:xfrm rot="4733987">
            <a:off x="1458981" y="2141099"/>
            <a:ext cx="809714" cy="260755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Freeform 51"/>
          <p:cNvSpPr/>
          <p:nvPr/>
        </p:nvSpPr>
        <p:spPr>
          <a:xfrm rot="4733987">
            <a:off x="814850" y="2202342"/>
            <a:ext cx="699135" cy="2512599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3" name="Freeform 52"/>
          <p:cNvSpPr/>
          <p:nvPr/>
        </p:nvSpPr>
        <p:spPr>
          <a:xfrm rot="4733987">
            <a:off x="390772" y="3357641"/>
            <a:ext cx="379174" cy="1207375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2" y="3389654"/>
            <a:ext cx="7622161" cy="167959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Same Side Corner Rectangle 31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4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18-10-09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ame Side Corner Rectangle 34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788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706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706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18-10-09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18-10-09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18-10-09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366713" y="1447800"/>
            <a:ext cx="3748087" cy="48006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676400"/>
            <a:ext cx="3429000" cy="1066800"/>
          </a:xfrm>
        </p:spPr>
        <p:txBody>
          <a:bodyPr anchor="b"/>
          <a:lstStyle>
            <a:lvl1pPr algn="ctr">
              <a:lnSpc>
                <a:spcPct val="10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6" y="990600"/>
            <a:ext cx="4258234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2850775"/>
            <a:ext cx="3429000" cy="3169025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18-10-09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SlideOverlay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573169" y="-607194"/>
            <a:ext cx="7563453" cy="1983277"/>
            <a:chOff x="-573169" y="-607194"/>
            <a:chExt cx="7563453" cy="1983277"/>
          </a:xfrm>
        </p:grpSpPr>
        <p:grpSp>
          <p:nvGrpSpPr>
            <p:cNvPr id="9" name="Group 32"/>
            <p:cNvGrpSpPr/>
            <p:nvPr userDrawn="1"/>
          </p:nvGrpSpPr>
          <p:grpSpPr>
            <a:xfrm>
              <a:off x="-263314" y="-607194"/>
              <a:ext cx="7253598" cy="1983277"/>
              <a:chOff x="-263314" y="-607194"/>
              <a:chExt cx="7253598" cy="1983277"/>
            </a:xfrm>
          </p:grpSpPr>
          <p:sp>
            <p:nvSpPr>
              <p:cNvPr id="11" name="Oval 10"/>
              <p:cNvSpPr/>
              <p:nvPr userDrawn="1"/>
            </p:nvSpPr>
            <p:spPr>
              <a:xfrm rot="4368687">
                <a:off x="2839420" y="-41330"/>
                <a:ext cx="581935" cy="790091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 userDrawn="1"/>
            </p:nvSpPr>
            <p:spPr>
              <a:xfrm>
                <a:off x="334576" y="12540"/>
                <a:ext cx="1189424" cy="1012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Arc 12"/>
              <p:cNvSpPr/>
              <p:nvPr userDrawn="1"/>
            </p:nvSpPr>
            <p:spPr>
              <a:xfrm rot="6387309">
                <a:off x="5839613" y="-548177"/>
                <a:ext cx="1106354" cy="1194988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5472545" y="62345"/>
                <a:ext cx="609600" cy="4912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Pie 14"/>
              <p:cNvSpPr/>
              <p:nvPr userDrawn="1"/>
            </p:nvSpPr>
            <p:spPr>
              <a:xfrm>
                <a:off x="-7411" y="-607194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Pie 15"/>
              <p:cNvSpPr/>
              <p:nvPr userDrawn="1"/>
            </p:nvSpPr>
            <p:spPr>
              <a:xfrm>
                <a:off x="1905000" y="-402266"/>
                <a:ext cx="1600200" cy="8001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 userDrawn="1"/>
            </p:nvSpPr>
            <p:spPr>
              <a:xfrm>
                <a:off x="2631141" y="762000"/>
                <a:ext cx="416859" cy="4168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/>
              <p:nvPr userDrawn="1"/>
            </p:nvSpPr>
            <p:spPr>
              <a:xfrm rot="2510439">
                <a:off x="170710" y="163548"/>
                <a:ext cx="778552" cy="982318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Pie 18"/>
              <p:cNvSpPr/>
              <p:nvPr userDrawn="1"/>
            </p:nvSpPr>
            <p:spPr>
              <a:xfrm rot="16200000">
                <a:off x="-263314" y="842683"/>
                <a:ext cx="533400" cy="5334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/>
              <p:nvPr userDrawn="1"/>
            </p:nvSpPr>
            <p:spPr>
              <a:xfrm>
                <a:off x="1558635" y="491274"/>
                <a:ext cx="228600" cy="1945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Pie 20"/>
              <p:cNvSpPr/>
              <p:nvPr userDrawn="1"/>
            </p:nvSpPr>
            <p:spPr>
              <a:xfrm>
                <a:off x="990600" y="-603972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Pie 21"/>
              <p:cNvSpPr/>
              <p:nvPr userDrawn="1"/>
            </p:nvSpPr>
            <p:spPr>
              <a:xfrm>
                <a:off x="5181600" y="-343143"/>
                <a:ext cx="1600200" cy="6858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5728855" y="62345"/>
                <a:ext cx="685800" cy="5334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4" name="Pie 23"/>
              <p:cNvSpPr/>
              <p:nvPr userDrawn="1"/>
            </p:nvSpPr>
            <p:spPr>
              <a:xfrm>
                <a:off x="6136341" y="-257607"/>
                <a:ext cx="838200" cy="527288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 userDrawn="1"/>
            </p:nvSpPr>
            <p:spPr>
              <a:xfrm rot="4368687">
                <a:off x="3664192" y="-146482"/>
                <a:ext cx="581935" cy="90920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Pie 25"/>
              <p:cNvSpPr/>
              <p:nvPr userDrawn="1"/>
            </p:nvSpPr>
            <p:spPr>
              <a:xfrm>
                <a:off x="4384965" y="-146937"/>
                <a:ext cx="300317" cy="300317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Pie 26"/>
              <p:cNvSpPr/>
              <p:nvPr userDrawn="1"/>
            </p:nvSpPr>
            <p:spPr>
              <a:xfrm>
                <a:off x="4756593" y="-119227"/>
                <a:ext cx="18288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Pie 27"/>
              <p:cNvSpPr/>
              <p:nvPr userDrawn="1"/>
            </p:nvSpPr>
            <p:spPr>
              <a:xfrm>
                <a:off x="5029200" y="-114543"/>
                <a:ext cx="22860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2403765" y="0"/>
                <a:ext cx="665018" cy="66501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Pie 29"/>
              <p:cNvSpPr/>
              <p:nvPr userDrawn="1"/>
            </p:nvSpPr>
            <p:spPr>
              <a:xfrm>
                <a:off x="3012141" y="-299172"/>
                <a:ext cx="838200" cy="6096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0" name="Pie 9"/>
            <p:cNvSpPr/>
            <p:nvPr userDrawn="1"/>
          </p:nvSpPr>
          <p:spPr>
            <a:xfrm rot="16200000">
              <a:off x="-431058" y="-79768"/>
              <a:ext cx="852056" cy="1136277"/>
            </a:xfrm>
            <a:prstGeom prst="pie">
              <a:avLst>
                <a:gd name="adj1" fmla="val 0"/>
                <a:gd name="adj2" fmla="val 1080006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716837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3012142"/>
            <a:ext cx="7716838" cy="338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040" y="300690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fld id="{8F1B69E8-23E9-4C1F-AA2B-3C5BA6EDBEAE}" type="datetimeFigureOut">
              <a:rPr lang="en-US" smtClean="0"/>
              <a:t>18-10-09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" y="116541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05491"/>
            <a:ext cx="1385887" cy="232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ts val="5600"/>
        </a:lnSpc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2000"/>
        </a:spcAft>
        <a:buFontTx/>
        <a:buBlip>
          <a:blip r:embed="rId18"/>
        </a:buBlip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8"/>
        </a:buBlip>
        <a:defRPr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8"/>
        </a:buBlip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8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8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748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8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6pPr>
      <a:lvl7pPr marL="2055813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8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7pPr>
      <a:lvl8pPr marL="2344738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8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8pPr>
      <a:lvl9pPr marL="26257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8"/>
        </a:buBlip>
        <a:defRPr lang="en-US" sz="180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Relationship Id="rId3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2.1 </a:t>
            </a:r>
            <a:r>
              <a:rPr lang="en-US" sz="9600" dirty="0" smtClean="0"/>
              <a:t>Variation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Inherited and Acquired Traits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088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Screen Shot 2015-09-25 at 2.45.01 PM.pn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" t="21" r="-230" b="3530"/>
          <a:stretch/>
        </p:blipFill>
        <p:spPr>
          <a:xfrm rot="21338992">
            <a:off x="129204" y="2933717"/>
            <a:ext cx="4329112" cy="3571191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19194" y="1947792"/>
            <a:ext cx="8036080" cy="128195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INHERITED    and    ACQUIRED</a:t>
            </a:r>
            <a:endParaRPr lang="en-US" sz="4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299" y="1145637"/>
            <a:ext cx="7716838" cy="723620"/>
          </a:xfrm>
        </p:spPr>
        <p:txBody>
          <a:bodyPr/>
          <a:lstStyle/>
          <a:p>
            <a:r>
              <a:rPr lang="en-US" dirty="0" smtClean="0"/>
              <a:t>Physical Traits are both:</a:t>
            </a:r>
            <a:endParaRPr lang="en-US" dirty="0"/>
          </a:p>
        </p:txBody>
      </p:sp>
      <p:pic>
        <p:nvPicPr>
          <p:cNvPr id="7" name="Picture Placeholder 6" descr="Screen Shot 2015-09-25 at 2.45.07 PM.png"/>
          <p:cNvPicPr>
            <a:picLocks noGrp="1" noChangeAspect="1"/>
          </p:cNvPicPr>
          <p:nvPr>
            <p:ph type="pic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" t="17113" r="134" b="3241"/>
          <a:stretch/>
        </p:blipFill>
        <p:spPr>
          <a:xfrm rot="153739">
            <a:off x="4656399" y="3063908"/>
            <a:ext cx="4329113" cy="3178175"/>
          </a:xfrm>
        </p:spPr>
      </p:pic>
    </p:spTree>
    <p:extLst>
      <p:ext uri="{BB962C8B-B14F-4D97-AF65-F5344CB8AC3E}">
        <p14:creationId xmlns:p14="http://schemas.microsoft.com/office/powerpoint/2010/main" val="235512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8992">
            <a:off x="129204" y="3071073"/>
            <a:ext cx="4329112" cy="329647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19194" y="1947792"/>
            <a:ext cx="8036080" cy="128195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INHERITED    and    ACQUIRED</a:t>
            </a:r>
            <a:endParaRPr lang="en-US" sz="4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299" y="1145637"/>
            <a:ext cx="7716838" cy="723620"/>
          </a:xfrm>
        </p:spPr>
        <p:txBody>
          <a:bodyPr/>
          <a:lstStyle/>
          <a:p>
            <a:r>
              <a:rPr lang="en-US" dirty="0" err="1" smtClean="0"/>
              <a:t>Behavioural</a:t>
            </a:r>
            <a:r>
              <a:rPr lang="en-US" dirty="0" smtClean="0"/>
              <a:t> Traits are both: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739">
            <a:off x="4867077" y="3063908"/>
            <a:ext cx="3907756" cy="3178175"/>
          </a:xfrm>
        </p:spPr>
      </p:pic>
    </p:spTree>
    <p:extLst>
      <p:ext uri="{BB962C8B-B14F-4D97-AF65-F5344CB8AC3E}">
        <p14:creationId xmlns:p14="http://schemas.microsoft.com/office/powerpoint/2010/main" val="3858100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26115" y="1256208"/>
            <a:ext cx="3951755" cy="980533"/>
          </a:xfrm>
        </p:spPr>
        <p:txBody>
          <a:bodyPr/>
          <a:lstStyle/>
          <a:p>
            <a:r>
              <a:rPr lang="en-US" sz="4400" dirty="0" smtClean="0"/>
              <a:t>Let’s Practice</a:t>
            </a:r>
            <a:endParaRPr lang="en-US" sz="44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2"/>
          </p:nvPr>
        </p:nvSpPr>
        <p:spPr>
          <a:xfrm>
            <a:off x="156586" y="4763113"/>
            <a:ext cx="8363409" cy="1838111"/>
          </a:xfrm>
          <a:effectLst/>
        </p:spPr>
        <p:txBody>
          <a:bodyPr>
            <a:normAutofit/>
          </a:bodyPr>
          <a:lstStyle/>
          <a:p>
            <a:r>
              <a:rPr lang="en-US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Think: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“ Was this organism programmed from birth to have this trait?”</a:t>
            </a:r>
            <a:endParaRPr lang="en-US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“Did the trait develop during the organisms life?”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77870" y="1427071"/>
            <a:ext cx="4666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For each example, identify whether you think the trait is:</a:t>
            </a:r>
            <a:endParaRPr lang="en-US" sz="2400" dirty="0"/>
          </a:p>
        </p:txBody>
      </p:sp>
      <p:pic>
        <p:nvPicPr>
          <p:cNvPr id="10" name="Picture 9" descr="Screen Shot 2015-09-25 at 4.47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45" y="2769662"/>
            <a:ext cx="6163486" cy="21345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63974" y="5677894"/>
            <a:ext cx="1897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INHERITED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07047" y="6139559"/>
            <a:ext cx="1854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ACQUIRED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655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Dimples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Loving-Bab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733" y="811492"/>
            <a:ext cx="3790892" cy="5711325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 rot="20444943">
            <a:off x="514751" y="3325676"/>
            <a:ext cx="7852988" cy="1707227"/>
          </a:xfrm>
        </p:spPr>
        <p:txBody>
          <a:bodyPr/>
          <a:lstStyle/>
          <a:p>
            <a:r>
              <a:rPr lang="en-US" sz="8800" dirty="0" smtClean="0">
                <a:solidFill>
                  <a:srgbClr val="FF0000"/>
                </a:solidFill>
              </a:rPr>
              <a:t>INHERITED</a:t>
            </a:r>
            <a:endParaRPr lang="en-US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271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12788" y="1371600"/>
            <a:ext cx="3925945" cy="1292215"/>
          </a:xfrm>
        </p:spPr>
        <p:txBody>
          <a:bodyPr/>
          <a:lstStyle/>
          <a:p>
            <a:r>
              <a:rPr lang="en-US" dirty="0" smtClean="0"/>
              <a:t>You are bilingual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733" y="1208705"/>
            <a:ext cx="3790892" cy="4916899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 rot="20444943">
            <a:off x="514751" y="3325676"/>
            <a:ext cx="7852988" cy="1707227"/>
          </a:xfrm>
        </p:spPr>
        <p:txBody>
          <a:bodyPr/>
          <a:lstStyle/>
          <a:p>
            <a:r>
              <a:rPr lang="en-US" sz="8800" dirty="0" smtClean="0">
                <a:solidFill>
                  <a:srgbClr val="FF0000"/>
                </a:solidFill>
              </a:rPr>
              <a:t>ACQUIRED</a:t>
            </a:r>
            <a:endParaRPr lang="en-US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902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12788" y="1015310"/>
            <a:ext cx="7842220" cy="1292215"/>
          </a:xfrm>
        </p:spPr>
        <p:txBody>
          <a:bodyPr/>
          <a:lstStyle/>
          <a:p>
            <a:r>
              <a:rPr lang="en-US" dirty="0" smtClean="0"/>
              <a:t>As a human, you can swim!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399" y="2206002"/>
            <a:ext cx="5821632" cy="4527175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 rot="20444943">
            <a:off x="514751" y="3325676"/>
            <a:ext cx="7852988" cy="1707227"/>
          </a:xfrm>
        </p:spPr>
        <p:txBody>
          <a:bodyPr/>
          <a:lstStyle/>
          <a:p>
            <a:r>
              <a:rPr lang="en-US" sz="8800" dirty="0" smtClean="0">
                <a:solidFill>
                  <a:srgbClr val="FF0000"/>
                </a:solidFill>
              </a:rPr>
              <a:t>ACQUIRED</a:t>
            </a:r>
            <a:endParaRPr lang="en-US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997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12788" y="1371600"/>
            <a:ext cx="3714787" cy="1309856"/>
          </a:xfrm>
        </p:spPr>
        <p:txBody>
          <a:bodyPr/>
          <a:lstStyle/>
          <a:p>
            <a:r>
              <a:rPr lang="en-US" dirty="0" smtClean="0"/>
              <a:t>You can “W” your tongue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575" y="1043620"/>
            <a:ext cx="4506219" cy="5357179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 rot="20444943">
            <a:off x="514751" y="3325676"/>
            <a:ext cx="7852988" cy="1707227"/>
          </a:xfrm>
        </p:spPr>
        <p:txBody>
          <a:bodyPr/>
          <a:lstStyle/>
          <a:p>
            <a:r>
              <a:rPr lang="en-US" sz="8800" dirty="0" smtClean="0">
                <a:solidFill>
                  <a:srgbClr val="FF0000"/>
                </a:solidFill>
              </a:rPr>
              <a:t>INHERITED</a:t>
            </a:r>
            <a:endParaRPr lang="en-US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204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12788" y="1371600"/>
            <a:ext cx="3714787" cy="1309856"/>
          </a:xfrm>
        </p:spPr>
        <p:txBody>
          <a:bodyPr/>
          <a:lstStyle/>
          <a:p>
            <a:r>
              <a:rPr lang="en-US" dirty="0" smtClean="0"/>
              <a:t>A bird sits on it’s nest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62" y="1043620"/>
            <a:ext cx="3152044" cy="5357179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 rot="20444943">
            <a:off x="514751" y="3325676"/>
            <a:ext cx="7852988" cy="1707227"/>
          </a:xfrm>
        </p:spPr>
        <p:txBody>
          <a:bodyPr/>
          <a:lstStyle/>
          <a:p>
            <a:r>
              <a:rPr lang="en-US" sz="8800" dirty="0" smtClean="0">
                <a:solidFill>
                  <a:srgbClr val="FF0000"/>
                </a:solidFill>
              </a:rPr>
              <a:t>INHERITED</a:t>
            </a:r>
            <a:endParaRPr lang="en-US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07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12788" y="1371600"/>
            <a:ext cx="4138140" cy="1292215"/>
          </a:xfrm>
        </p:spPr>
        <p:txBody>
          <a:bodyPr/>
          <a:lstStyle/>
          <a:p>
            <a:r>
              <a:rPr lang="en-US" dirty="0" smtClean="0"/>
              <a:t>Your muscles are defined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928" y="748624"/>
            <a:ext cx="3827824" cy="5748831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 rot="20444943">
            <a:off x="514751" y="3325676"/>
            <a:ext cx="7852988" cy="1707227"/>
          </a:xfrm>
        </p:spPr>
        <p:txBody>
          <a:bodyPr/>
          <a:lstStyle/>
          <a:p>
            <a:r>
              <a:rPr lang="en-US" sz="8800" dirty="0" smtClean="0">
                <a:solidFill>
                  <a:srgbClr val="FF0000"/>
                </a:solidFill>
              </a:rPr>
              <a:t>ACQUIRED</a:t>
            </a:r>
            <a:endParaRPr lang="en-US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422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12788" y="1371600"/>
            <a:ext cx="3714787" cy="1309856"/>
          </a:xfrm>
        </p:spPr>
        <p:txBody>
          <a:bodyPr/>
          <a:lstStyle/>
          <a:p>
            <a:r>
              <a:rPr lang="en-US" dirty="0" smtClean="0"/>
              <a:t>Spots on a coat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575" y="936658"/>
            <a:ext cx="4165524" cy="559057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 rot="20444943">
            <a:off x="514751" y="3325676"/>
            <a:ext cx="7852988" cy="1707227"/>
          </a:xfrm>
        </p:spPr>
        <p:txBody>
          <a:bodyPr/>
          <a:lstStyle/>
          <a:p>
            <a:r>
              <a:rPr lang="en-US" sz="8800" dirty="0" smtClean="0">
                <a:solidFill>
                  <a:srgbClr val="FF0000"/>
                </a:solidFill>
              </a:rPr>
              <a:t>INHERITED</a:t>
            </a:r>
            <a:endParaRPr lang="en-US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692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By the end of this class…</a:t>
            </a:r>
            <a:endParaRPr lang="en-US" sz="3600" dirty="0"/>
          </a:p>
        </p:txBody>
      </p:sp>
      <p:pic>
        <p:nvPicPr>
          <p:cNvPr id="7" name="Picture Placeholder 6" descr="Screen Shot 2015-09-25 at 12.00.40 PM.png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" t="285" r="16113" b="-285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477870" y="2547938"/>
            <a:ext cx="3951755" cy="1389062"/>
          </a:xfrm>
        </p:spPr>
        <p:txBody>
          <a:bodyPr/>
          <a:lstStyle/>
          <a:p>
            <a:r>
              <a:rPr lang="en-US" sz="2400" dirty="0" smtClean="0"/>
              <a:t>You will know whether the eyes on Jack Sparrow’s face are…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19625" y="3937000"/>
            <a:ext cx="33972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uhaus 93"/>
                <a:cs typeface="Bauhaus 93"/>
              </a:rPr>
              <a:t>Inherited OR Acquired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uhaus 93"/>
              <a:cs typeface="Bauhaus 93"/>
            </a:endParaRPr>
          </a:p>
        </p:txBody>
      </p:sp>
    </p:spTree>
    <p:extLst>
      <p:ext uri="{BB962C8B-B14F-4D97-AF65-F5344CB8AC3E}">
        <p14:creationId xmlns:p14="http://schemas.microsoft.com/office/powerpoint/2010/main" val="196907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2679" y="849471"/>
            <a:ext cx="4089552" cy="1431832"/>
          </a:xfrm>
        </p:spPr>
        <p:txBody>
          <a:bodyPr/>
          <a:lstStyle/>
          <a:p>
            <a:r>
              <a:rPr lang="en-US" sz="3600" dirty="0" smtClean="0"/>
              <a:t>Jack Sparrows “eyes” are…</a:t>
            </a:r>
            <a:endParaRPr lang="en-US" sz="3600" dirty="0"/>
          </a:p>
        </p:txBody>
      </p:sp>
      <p:pic>
        <p:nvPicPr>
          <p:cNvPr id="7" name="Picture Placeholder 6" descr="Screen Shot 2015-09-25 at 12.00.40 PM.png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" t="285" r="16113" b="-285"/>
          <a:stretch/>
        </p:blipFill>
        <p:spPr/>
      </p:pic>
      <p:sp>
        <p:nvSpPr>
          <p:cNvPr id="8" name="TextBox 7"/>
          <p:cNvSpPr txBox="1"/>
          <p:nvPr/>
        </p:nvSpPr>
        <p:spPr>
          <a:xfrm>
            <a:off x="4937140" y="2966737"/>
            <a:ext cx="33972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uhaus 93"/>
                <a:cs typeface="Bauhaus 93"/>
              </a:rPr>
              <a:t>Inherited OR Acquired?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uhaus 93"/>
              <a:cs typeface="Bauhaus 93"/>
            </a:endParaRPr>
          </a:p>
        </p:txBody>
      </p:sp>
      <p:pic>
        <p:nvPicPr>
          <p:cNvPr id="9" name="Picture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6935">
            <a:off x="407253" y="1453885"/>
            <a:ext cx="3703911" cy="493854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83819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41064" y="1047402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Discrete </a:t>
            </a:r>
            <a:r>
              <a:rPr lang="en-US" dirty="0" err="1" smtClean="0">
                <a:cs typeface="+mj-cs"/>
              </a:rPr>
              <a:t>vs</a:t>
            </a:r>
            <a:r>
              <a:rPr lang="en-US" dirty="0" smtClean="0">
                <a:cs typeface="+mj-cs"/>
              </a:rPr>
              <a:t> Continuous Variation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6564" y="2667000"/>
            <a:ext cx="4851686" cy="3771289"/>
          </a:xfrm>
        </p:spPr>
        <p:txBody>
          <a:bodyPr>
            <a:normAutofit fontScale="85000" lnSpcReduction="10000"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500" dirty="0" smtClean="0">
                <a:solidFill>
                  <a:srgbClr val="FF0000"/>
                </a:solidFill>
                <a:cs typeface="+mn-cs"/>
              </a:rPr>
              <a:t>Discrete Variation</a:t>
            </a:r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  <a:cs typeface="+mn-cs"/>
              </a:rPr>
              <a:t>: </a:t>
            </a:r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  <a:effectLst/>
                <a:cs typeface="+mn-cs"/>
              </a:rPr>
              <a:t>differences in characters that have a definite form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  <a:effectLst/>
                <a:cs typeface="+mn-cs"/>
              </a:rPr>
              <a:t>(ex) being albino</a:t>
            </a:r>
          </a:p>
          <a:p>
            <a:pPr marL="349250" lvl="1" indent="0" eaLnBrk="1" hangingPunct="1">
              <a:lnSpc>
                <a:spcPct val="90000"/>
              </a:lnSpc>
              <a:buNone/>
              <a:defRPr/>
            </a:pPr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  <a:effectLst/>
              </a:rPr>
              <a:t>You are </a:t>
            </a:r>
            <a:r>
              <a:rPr lang="en-US" sz="2500" b="1" u="sng" dirty="0" smtClean="0">
                <a:solidFill>
                  <a:schemeClr val="tx2">
                    <a:lumMod val="75000"/>
                  </a:schemeClr>
                </a:solidFill>
                <a:effectLst/>
              </a:rPr>
              <a:t>either</a:t>
            </a:r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  <a:effectLst/>
              </a:rPr>
              <a:t> albino </a:t>
            </a:r>
            <a:r>
              <a:rPr lang="en-US" sz="2500" b="1" u="sng" dirty="0" smtClean="0">
                <a:solidFill>
                  <a:schemeClr val="tx2">
                    <a:lumMod val="75000"/>
                  </a:schemeClr>
                </a:solidFill>
                <a:effectLst/>
              </a:rPr>
              <a:t>or</a:t>
            </a:r>
            <a:r>
              <a:rPr lang="en-US" sz="2500" b="1" dirty="0" smtClean="0">
                <a:solidFill>
                  <a:schemeClr val="tx2">
                    <a:lumMod val="75000"/>
                  </a:schemeClr>
                </a:solidFill>
                <a:effectLst/>
              </a:rPr>
              <a:t> </a:t>
            </a:r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  <a:effectLst/>
              </a:rPr>
              <a:t>not</a:t>
            </a:r>
            <a:r>
              <a:rPr lang="en-US" sz="2500" b="1" dirty="0" smtClean="0">
                <a:solidFill>
                  <a:schemeClr val="tx2">
                    <a:lumMod val="75000"/>
                  </a:schemeClr>
                </a:solidFill>
                <a:effectLst/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2500" b="1" dirty="0" smtClean="0">
              <a:cs typeface="+mn-cs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500" dirty="0" smtClean="0">
                <a:solidFill>
                  <a:srgbClr val="FF0000"/>
                </a:solidFill>
                <a:cs typeface="+mn-cs"/>
              </a:rPr>
              <a:t>Continuous Variation</a:t>
            </a:r>
            <a:r>
              <a:rPr lang="en-US" sz="2500" dirty="0" smtClean="0">
                <a:cs typeface="+mn-cs"/>
              </a:rPr>
              <a:t>: </a:t>
            </a:r>
            <a:r>
              <a:rPr lang="en-US" sz="2500" dirty="0" smtClean="0">
                <a:solidFill>
                  <a:srgbClr val="234271"/>
                </a:solidFill>
                <a:effectLst/>
                <a:cs typeface="+mn-cs"/>
              </a:rPr>
              <a:t>differences in characteristics that have a range of forms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500" dirty="0" smtClean="0">
                <a:solidFill>
                  <a:srgbClr val="234271"/>
                </a:solidFill>
                <a:effectLst/>
                <a:cs typeface="+mn-cs"/>
              </a:rPr>
              <a:t>(ex) human height which is a range</a:t>
            </a:r>
          </a:p>
        </p:txBody>
      </p:sp>
      <p:pic>
        <p:nvPicPr>
          <p:cNvPr id="7171" name="Picture 4" descr="albi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08728">
            <a:off x="5689600" y="1766888"/>
            <a:ext cx="2828925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heigh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36573">
            <a:off x="5083175" y="3962663"/>
            <a:ext cx="3733800" cy="2722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54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mtClean="0">
                <a:cs typeface="+mj-cs"/>
              </a:rPr>
              <a:t>Try This….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Close your eyes and clasp your hands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Which thumb is on top??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Is this discrete or continuous variation?</a:t>
            </a:r>
          </a:p>
        </p:txBody>
      </p:sp>
      <p:pic>
        <p:nvPicPr>
          <p:cNvPr id="5" name="Picture 4" descr="clas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3626505"/>
            <a:ext cx="3530600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124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TURN…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1" y="3040160"/>
            <a:ext cx="8413750" cy="3357465"/>
          </a:xfrm>
        </p:spPr>
        <p:txBody>
          <a:bodyPr>
            <a:normAutofit lnSpcReduction="10000"/>
          </a:bodyPr>
          <a:lstStyle/>
          <a:p>
            <a:r>
              <a:rPr lang="en-CA" sz="2800" dirty="0">
                <a:effectLst/>
              </a:rPr>
              <a:t>Survey your group. </a:t>
            </a:r>
            <a:endParaRPr lang="en-CA" sz="2800" dirty="0" smtClean="0">
              <a:effectLst/>
            </a:endParaRPr>
          </a:p>
          <a:p>
            <a:r>
              <a:rPr lang="en-CA" sz="2800" dirty="0" smtClean="0">
                <a:effectLst/>
              </a:rPr>
              <a:t>Make </a:t>
            </a:r>
            <a:r>
              <a:rPr lang="en-CA" sz="2800" dirty="0">
                <a:effectLst/>
              </a:rPr>
              <a:t>a list of your inherited traits and your acquired </a:t>
            </a:r>
            <a:r>
              <a:rPr lang="en-CA" sz="2800" dirty="0" smtClean="0">
                <a:effectLst/>
              </a:rPr>
              <a:t>traits, discrete traits and continuous traits. </a:t>
            </a:r>
          </a:p>
          <a:p>
            <a:r>
              <a:rPr lang="en-CA" sz="2800" dirty="0" smtClean="0">
                <a:effectLst/>
              </a:rPr>
              <a:t>Create </a:t>
            </a:r>
            <a:r>
              <a:rPr lang="en-CA" sz="2800" dirty="0">
                <a:effectLst/>
              </a:rPr>
              <a:t>a learning task to help reinforce these outcomes, keeping in mind your personal traits. 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5619750" y="879475"/>
            <a:ext cx="33020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Learning Tasks Include: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800000"/>
                </a:solidFill>
              </a:rPr>
              <a:t>Card Sorts 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>
                <a:solidFill>
                  <a:srgbClr val="800000"/>
                </a:solidFill>
              </a:rPr>
              <a:t>Colouring</a:t>
            </a:r>
            <a:r>
              <a:rPr lang="en-US" dirty="0">
                <a:solidFill>
                  <a:srgbClr val="800000"/>
                </a:solidFill>
              </a:rPr>
              <a:t> Pages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800000"/>
                </a:solidFill>
              </a:rPr>
              <a:t>Task Cards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800000"/>
                </a:solidFill>
              </a:rPr>
              <a:t>Challenges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800000"/>
                </a:solidFill>
              </a:rPr>
              <a:t>Mazes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800000"/>
                </a:solidFill>
              </a:rPr>
              <a:t>Games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800000"/>
                </a:solidFill>
              </a:rPr>
              <a:t>… anything else?</a:t>
            </a:r>
          </a:p>
          <a:p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392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 =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76250" y="3473451"/>
            <a:ext cx="4048125" cy="337661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You are a UNIQUE individual 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You have THOUSANDS of characteristics that make you YOU</a:t>
            </a:r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751293" y="3473451"/>
            <a:ext cx="3995831" cy="33766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Characteristics are also called </a:t>
            </a:r>
            <a:r>
              <a:rPr lang="en-US" sz="2800" b="1" dirty="0" smtClean="0"/>
              <a:t>TRAITS</a:t>
            </a:r>
          </a:p>
          <a:p>
            <a:pPr lvl="1"/>
            <a:r>
              <a:rPr lang="en-US" sz="2400" b="1" dirty="0" err="1" smtClean="0"/>
              <a:t>Eg</a:t>
            </a:r>
            <a:r>
              <a:rPr lang="en-US" sz="2400" b="1" dirty="0" smtClean="0"/>
              <a:t>. Hair </a:t>
            </a:r>
            <a:r>
              <a:rPr lang="en-US" sz="2400" b="1" dirty="0" err="1" smtClean="0"/>
              <a:t>colour</a:t>
            </a:r>
            <a:r>
              <a:rPr lang="en-US" sz="2400" b="1" dirty="0" smtClean="0"/>
              <a:t>, hockey </a:t>
            </a:r>
            <a:r>
              <a:rPr lang="en-US" sz="2400" b="1" dirty="0" err="1" smtClean="0"/>
              <a:t>skillz</a:t>
            </a:r>
            <a:r>
              <a:rPr lang="en-US" sz="2400" b="1" dirty="0" smtClean="0"/>
              <a:t>, etc.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913979" y="1492251"/>
            <a:ext cx="2494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Traits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85353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268288" y="2383174"/>
            <a:ext cx="3906837" cy="1281953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2000" dirty="0" smtClean="0"/>
              <a:t>Physical Traits: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900" dirty="0" smtClean="0"/>
              <a:t>Describe the way something looks 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900" dirty="0" smtClean="0"/>
              <a:t>Describes the internal structure </a:t>
            </a:r>
            <a:endParaRPr lang="en-US" sz="19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8288" y="1636806"/>
            <a:ext cx="3906837" cy="723620"/>
          </a:xfrm>
        </p:spPr>
        <p:txBody>
          <a:bodyPr/>
          <a:lstStyle/>
          <a:p>
            <a:r>
              <a:rPr lang="en-US" dirty="0" smtClean="0"/>
              <a:t>Traits can be:</a:t>
            </a:r>
            <a:br>
              <a:rPr lang="en-US" dirty="0" smtClean="0"/>
            </a:br>
            <a:r>
              <a:rPr lang="en-US" dirty="0" smtClean="0"/>
              <a:t>PHYSICAL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8288" y="3897619"/>
            <a:ext cx="318548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ple Chancery"/>
                <a:cs typeface="Apple Chancery"/>
              </a:rPr>
              <a:t>Fur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ple Chancery"/>
                <a:cs typeface="Apple Chancery"/>
              </a:rPr>
              <a:t>Colour</a:t>
            </a:r>
            <a:endParaRPr lang="en-US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pple Chancery"/>
              <a:cs typeface="Apple Chancery"/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ple Chancery"/>
                <a:cs typeface="Apple Chancery"/>
              </a:rPr>
              <a:t>Ear Shape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ple Chancery"/>
                <a:cs typeface="Apple Chancery"/>
              </a:rPr>
              <a:t>Number of Legs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ple Chancery"/>
                <a:cs typeface="Apple Chancery"/>
              </a:rPr>
              <a:t>Placement of eyes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ple Chancery"/>
                <a:cs typeface="Apple Chancery"/>
              </a:rPr>
              <a:t>Brain Structure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ple Chancery"/>
                <a:cs typeface="Apple Chancery"/>
              </a:rPr>
              <a:t>Shapes of Kidneys</a:t>
            </a:r>
            <a:endParaRPr lang="en-US" sz="2800" dirty="0">
              <a:latin typeface="Apple Chancery"/>
              <a:cs typeface="Apple Chancery"/>
            </a:endParaRPr>
          </a:p>
        </p:txBody>
      </p:sp>
      <p:pic>
        <p:nvPicPr>
          <p:cNvPr id="14" name="Picture Placeholder 13" descr="Screen Shot 2015-09-25 at 1.02.47 PM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4" b="4844"/>
          <a:stretch>
            <a:fillRect/>
          </a:stretch>
        </p:blipFill>
        <p:spPr>
          <a:xfrm rot="4720708">
            <a:off x="5517048" y="318322"/>
            <a:ext cx="4329112" cy="3179763"/>
          </a:xfrm>
        </p:spPr>
      </p:pic>
      <p:pic>
        <p:nvPicPr>
          <p:cNvPr id="15" name="Picture Placeholder 14" descr="puppies.png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" b="2558"/>
          <a:stretch>
            <a:fillRect/>
          </a:stretch>
        </p:blipFill>
        <p:spPr>
          <a:xfrm rot="855493">
            <a:off x="3568075" y="3391617"/>
            <a:ext cx="4329112" cy="3178175"/>
          </a:xfrm>
        </p:spPr>
      </p:pic>
    </p:spTree>
    <p:extLst>
      <p:ext uri="{BB962C8B-B14F-4D97-AF65-F5344CB8AC3E}">
        <p14:creationId xmlns:p14="http://schemas.microsoft.com/office/powerpoint/2010/main" val="3872142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713232" y="3931471"/>
            <a:ext cx="7717536" cy="2926530"/>
          </a:xfrm>
        </p:spPr>
        <p:txBody>
          <a:bodyPr>
            <a:norm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2000" dirty="0" smtClean="0"/>
              <a:t>Describes the way some ACTS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000" dirty="0" smtClean="0"/>
              <a:t>Describes something that was LEARNED</a:t>
            </a:r>
            <a:endParaRPr lang="en-US" sz="2000" dirty="0"/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Fetching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Hibernating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Migration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Language</a:t>
            </a: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5083" y="2477359"/>
            <a:ext cx="3874644" cy="723620"/>
          </a:xfrm>
        </p:spPr>
        <p:txBody>
          <a:bodyPr/>
          <a:lstStyle/>
          <a:p>
            <a:r>
              <a:rPr lang="en-US" dirty="0" smtClean="0"/>
              <a:t>Traits can be:</a:t>
            </a:r>
            <a:br>
              <a:rPr lang="en-US" dirty="0" smtClean="0"/>
            </a:br>
            <a:r>
              <a:rPr lang="en-US" dirty="0" smtClean="0"/>
              <a:t>BEHAVIOURAL</a:t>
            </a:r>
            <a:endParaRPr lang="en-US" dirty="0"/>
          </a:p>
        </p:txBody>
      </p:sp>
      <p:pic>
        <p:nvPicPr>
          <p:cNvPr id="6" name="Picture Placeholder 5" descr="COPPER.png"/>
          <p:cNvPicPr>
            <a:picLocks noGrp="1" noChangeAspect="1"/>
          </p:cNvPicPr>
          <p:nvPr>
            <p:ph type="pic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64"/>
          <a:stretch/>
        </p:blipFill>
        <p:spPr>
          <a:xfrm rot="287817">
            <a:off x="4535488" y="577850"/>
            <a:ext cx="4329112" cy="3178175"/>
          </a:xfrm>
        </p:spPr>
      </p:pic>
    </p:spTree>
    <p:extLst>
      <p:ext uri="{BB962C8B-B14F-4D97-AF65-F5344CB8AC3E}">
        <p14:creationId xmlns:p14="http://schemas.microsoft.com/office/powerpoint/2010/main" val="3982860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Traits are: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 rot="1718367">
            <a:off x="497300" y="4324794"/>
            <a:ext cx="4298481" cy="1173535"/>
          </a:xfrm>
        </p:spPr>
        <p:txBody>
          <a:bodyPr/>
          <a:lstStyle/>
          <a:p>
            <a:r>
              <a:rPr lang="en-US" sz="4800" dirty="0" smtClean="0">
                <a:solidFill>
                  <a:srgbClr val="FF0000"/>
                </a:solidFill>
              </a:rPr>
              <a:t>INHERITED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 rot="19607918">
            <a:off x="4716940" y="4052920"/>
            <a:ext cx="4348458" cy="1025718"/>
          </a:xfrm>
        </p:spPr>
        <p:txBody>
          <a:bodyPr/>
          <a:lstStyle/>
          <a:p>
            <a:r>
              <a:rPr lang="en-US" sz="5400" dirty="0" smtClean="0">
                <a:solidFill>
                  <a:srgbClr val="FF0000"/>
                </a:solidFill>
              </a:rPr>
              <a:t>ACQUIRED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21736" y="3437025"/>
            <a:ext cx="1340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OR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236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9" grpId="0" build="p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Inherited (Heritable) Traits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8875" y="2955089"/>
            <a:ext cx="8777392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These are coded in you DNA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They have been passed down to you by your BIOLOGICAL parents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Sometimes </a:t>
            </a:r>
            <a:r>
              <a:rPr lang="en-US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instinct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is considered to be inherited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Since these traits are coded in your DNA, they are </a:t>
            </a:r>
            <a:r>
              <a:rPr lang="en-US" sz="24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passed down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from one generation to the next.</a:t>
            </a:r>
          </a:p>
          <a:p>
            <a:pPr marL="1714500" lvl="3" indent="-342900">
              <a:buFont typeface="Arial"/>
              <a:buChar char="•"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height</a:t>
            </a:r>
          </a:p>
          <a:p>
            <a:pPr marL="1714500" lvl="3" indent="-342900">
              <a:buFont typeface="Arial"/>
              <a:buChar char="•"/>
            </a:pP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ye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colour</a:t>
            </a:r>
            <a:endParaRPr lang="en-US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1714500" lvl="3" indent="-342900">
              <a:buFont typeface="Arial"/>
              <a:buChar char="•"/>
            </a:pP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lying south for the winter</a:t>
            </a:r>
          </a:p>
          <a:p>
            <a:pPr lvl="1"/>
            <a:endParaRPr lang="en-US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800100" lvl="1" indent="-342900">
              <a:buFont typeface="Arial"/>
              <a:buChar char="•"/>
            </a:pPr>
            <a:endParaRPr lang="en-US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4922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Acquired Traits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8633" y="3263614"/>
            <a:ext cx="837887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These traits develop throughout your life (an organism is NOT BORN with it)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You do not have traces of this trait in your DNA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788" y="4798395"/>
            <a:ext cx="675377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THESE ARE: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Things you learn (riding a bike)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Things that happen to you (purple hair)</a:t>
            </a:r>
          </a:p>
        </p:txBody>
      </p:sp>
    </p:spTree>
    <p:extLst>
      <p:ext uri="{BB962C8B-B14F-4D97-AF65-F5344CB8AC3E}">
        <p14:creationId xmlns:p14="http://schemas.microsoft.com/office/powerpoint/2010/main" val="2921011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0435" y="1449582"/>
            <a:ext cx="855875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Acquired traits START and END with you!</a:t>
            </a:r>
          </a:p>
          <a:p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These CANNOT be passed down through generations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Organisms </a:t>
            </a:r>
            <a:r>
              <a:rPr lang="en-US" sz="24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develop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these traits over time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They are NOT in your DNA</a:t>
            </a:r>
          </a:p>
          <a:p>
            <a:pPr marL="457200" indent="-457200">
              <a:buFont typeface="Arial"/>
              <a:buChar char="•"/>
            </a:pP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1"/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For Example:</a:t>
            </a:r>
          </a:p>
          <a:p>
            <a:pPr marL="457200" indent="-457200">
              <a:buFont typeface="Arial"/>
              <a:buChar char="•"/>
            </a:pPr>
            <a:endParaRPr lang="en-US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sz="3200" dirty="0"/>
          </a:p>
        </p:txBody>
      </p:sp>
      <p:pic>
        <p:nvPicPr>
          <p:cNvPr id="6" name="Picture 5" descr="8be9052f28b50416fe4d36e0a57233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214" y="3692591"/>
            <a:ext cx="4007360" cy="27541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435" y="4586701"/>
            <a:ext cx="37219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This dog’s puppies will NOT be born with 3 legs and a wheel; they will (most likely) have 4 legs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829467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ky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Sky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Sky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Sky.thmx</Template>
  <TotalTime>386</TotalTime>
  <Words>516</Words>
  <Application>Microsoft Macintosh PowerPoint</Application>
  <PresentationFormat>On-screen Show (4:3)</PresentationFormat>
  <Paragraphs>104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Sky</vt:lpstr>
      <vt:lpstr>2.1 Variation</vt:lpstr>
      <vt:lpstr>By the end of this class…</vt:lpstr>
      <vt:lpstr>Characteristics = </vt:lpstr>
      <vt:lpstr>Traits can be: PHYSICAL</vt:lpstr>
      <vt:lpstr>Traits can be: BEHAVIOURAL</vt:lpstr>
      <vt:lpstr>Types of Traits are:</vt:lpstr>
      <vt:lpstr>Inherited (Heritable) Traits</vt:lpstr>
      <vt:lpstr>Acquired Traits</vt:lpstr>
      <vt:lpstr>PowerPoint Presentation</vt:lpstr>
      <vt:lpstr>Physical Traits are both:</vt:lpstr>
      <vt:lpstr>Behavioural Traits are both:</vt:lpstr>
      <vt:lpstr>Let’s Practice</vt:lpstr>
      <vt:lpstr>Dimples</vt:lpstr>
      <vt:lpstr>You are bilingual</vt:lpstr>
      <vt:lpstr>As a human, you can swim!</vt:lpstr>
      <vt:lpstr>You can “W” your tongue</vt:lpstr>
      <vt:lpstr>A bird sits on it’s nest</vt:lpstr>
      <vt:lpstr>Your muscles are defined</vt:lpstr>
      <vt:lpstr>Spots on a coat</vt:lpstr>
      <vt:lpstr>Jack Sparrows “eyes” are…</vt:lpstr>
      <vt:lpstr>Discrete vs Continuous Variation</vt:lpstr>
      <vt:lpstr>Try This….</vt:lpstr>
      <vt:lpstr>YOUR TURN…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2.1 Variation</dc:title>
  <dc:creator>Amanda Campbell</dc:creator>
  <cp:lastModifiedBy>Amanda Campbell</cp:lastModifiedBy>
  <cp:revision>24</cp:revision>
  <dcterms:created xsi:type="dcterms:W3CDTF">2015-09-25T17:57:18Z</dcterms:created>
  <dcterms:modified xsi:type="dcterms:W3CDTF">2018-10-09T16:24:30Z</dcterms:modified>
</cp:coreProperties>
</file>