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94" d="100"/>
          <a:sy n="94" d="100"/>
        </p:scale>
        <p:origin x="-64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9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922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2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5355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98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10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1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8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4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4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8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9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3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679E3-57D5-47FB-90E3-5064ED765348}" type="datetimeFigureOut">
              <a:rPr lang="en-US" smtClean="0"/>
              <a:t>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8628C6-79E5-4798-8263-2E4A485BA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9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The Elements of Art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Reviewing the Building Blocks of Artworks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7841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94" y="183316"/>
            <a:ext cx="4958888" cy="64457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11636" y="1080654"/>
            <a:ext cx="268778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Elements of Art are the building blocks used by artists to create a work of art.</a:t>
            </a:r>
          </a:p>
          <a:p>
            <a:endParaRPr lang="en-US" sz="2400" dirty="0"/>
          </a:p>
          <a:p>
            <a:r>
              <a:rPr lang="en-US" sz="2400" dirty="0" smtClean="0"/>
              <a:t>Whether you are drawing, painting or sculpting, you will use these elements in some way </a:t>
            </a:r>
          </a:p>
        </p:txBody>
      </p:sp>
    </p:spTree>
    <p:extLst>
      <p:ext uri="{BB962C8B-B14F-4D97-AF65-F5344CB8AC3E}">
        <p14:creationId xmlns:p14="http://schemas.microsoft.com/office/powerpoint/2010/main" val="148584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16" y="733570"/>
            <a:ext cx="8596668" cy="388077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3200" b="1" dirty="0"/>
              <a:t>Line </a:t>
            </a:r>
            <a:r>
              <a:rPr lang="en-US" sz="3200" dirty="0"/>
              <a:t>is a mark with greater length than width. Lines can be horizontal, </a:t>
            </a:r>
            <a:r>
              <a:rPr lang="en-US" sz="3200" dirty="0" smtClean="0"/>
              <a:t>vertical, or </a:t>
            </a:r>
            <a:r>
              <a:rPr lang="en-US" sz="3200" dirty="0"/>
              <a:t>diagonal; straight or curved; thick or thin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b="1" dirty="0"/>
              <a:t>Shape </a:t>
            </a:r>
            <a:r>
              <a:rPr lang="en-US" sz="3200" dirty="0"/>
              <a:t>is a closed line. Shapes can be geometric, like squares and circles; </a:t>
            </a:r>
            <a:r>
              <a:rPr lang="en-US" sz="3200" dirty="0" smtClean="0"/>
              <a:t>or organic</a:t>
            </a:r>
            <a:r>
              <a:rPr lang="en-US" sz="3200" dirty="0"/>
              <a:t>, </a:t>
            </a:r>
            <a:r>
              <a:rPr lang="en-US" sz="3200" dirty="0" smtClean="0"/>
              <a:t>like </a:t>
            </a:r>
            <a:r>
              <a:rPr lang="en-US" sz="3200" dirty="0"/>
              <a:t>free-form or natural shapes. Shapes are flat and can express </a:t>
            </a:r>
            <a:r>
              <a:rPr lang="en-US" sz="3200" dirty="0" smtClean="0"/>
              <a:t>length and </a:t>
            </a:r>
            <a:r>
              <a:rPr lang="en-US" sz="3200" dirty="0"/>
              <a:t>width.</a:t>
            </a:r>
          </a:p>
        </p:txBody>
      </p:sp>
    </p:spTree>
    <p:extLst>
      <p:ext uri="{BB962C8B-B14F-4D97-AF65-F5344CB8AC3E}">
        <p14:creationId xmlns:p14="http://schemas.microsoft.com/office/powerpoint/2010/main" val="424227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98" y="608879"/>
            <a:ext cx="8596668" cy="3880773"/>
          </a:xfrm>
        </p:spPr>
        <p:txBody>
          <a:bodyPr>
            <a:noAutofit/>
          </a:bodyPr>
          <a:lstStyle/>
          <a:p>
            <a:r>
              <a:rPr lang="en-US" sz="3000" b="1" dirty="0"/>
              <a:t>Forms </a:t>
            </a:r>
            <a:r>
              <a:rPr lang="en-US" sz="3000" dirty="0"/>
              <a:t>are three-dimensional shapes expressing length, width, and depth. </a:t>
            </a:r>
            <a:r>
              <a:rPr lang="en-US" sz="3000" dirty="0" smtClean="0"/>
              <a:t>Balls, cylinders</a:t>
            </a:r>
            <a:r>
              <a:rPr lang="en-US" sz="3000" dirty="0"/>
              <a:t>, boxes, and pyramids are forms</a:t>
            </a:r>
            <a:r>
              <a:rPr lang="en-US" sz="3000" dirty="0" smtClean="0"/>
              <a:t>.</a:t>
            </a:r>
          </a:p>
          <a:p>
            <a:endParaRPr lang="en-US" sz="3000" dirty="0"/>
          </a:p>
          <a:p>
            <a:r>
              <a:rPr lang="en-US" sz="3000" b="1" dirty="0"/>
              <a:t>Space </a:t>
            </a:r>
            <a:r>
              <a:rPr lang="en-US" sz="3000" dirty="0"/>
              <a:t>is the area between and around objects. The space around objects is </a:t>
            </a:r>
            <a:r>
              <a:rPr lang="en-US" sz="3000" dirty="0" smtClean="0"/>
              <a:t>often called </a:t>
            </a:r>
            <a:r>
              <a:rPr lang="en-US" sz="3000" dirty="0"/>
              <a:t>negative space; negative space has shape. Space can also refer to </a:t>
            </a:r>
            <a:r>
              <a:rPr lang="en-US" sz="3000" dirty="0" smtClean="0"/>
              <a:t>the feeling </a:t>
            </a:r>
            <a:r>
              <a:rPr lang="en-US" sz="3000" dirty="0"/>
              <a:t>of depth. Real space is three-dimensional; in visual art, when we </a:t>
            </a:r>
            <a:r>
              <a:rPr lang="en-US" sz="3000" dirty="0" smtClean="0"/>
              <a:t>create the </a:t>
            </a:r>
            <a:r>
              <a:rPr lang="en-US" sz="3000" dirty="0"/>
              <a:t>feeling or illusion of depth, we call it space.</a:t>
            </a:r>
          </a:p>
        </p:txBody>
      </p:sp>
    </p:spTree>
    <p:extLst>
      <p:ext uri="{BB962C8B-B14F-4D97-AF65-F5344CB8AC3E}">
        <p14:creationId xmlns:p14="http://schemas.microsoft.com/office/powerpoint/2010/main" val="92222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527"/>
            <a:ext cx="10515600" cy="5941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Color </a:t>
            </a:r>
            <a:r>
              <a:rPr lang="en-US" sz="2400" dirty="0"/>
              <a:t>is light reflected off of objects. Color has three main characteristics: </a:t>
            </a:r>
            <a:r>
              <a:rPr lang="en-US" sz="2400" i="1" dirty="0" smtClean="0"/>
              <a:t>hue </a:t>
            </a:r>
            <a:r>
              <a:rPr lang="en-US" sz="2400" dirty="0" smtClean="0"/>
              <a:t>(the </a:t>
            </a:r>
            <a:r>
              <a:rPr lang="en-US" sz="2400" dirty="0"/>
              <a:t>name of the color, such as red, green, blue, etc.), </a:t>
            </a:r>
            <a:r>
              <a:rPr lang="en-US" sz="2400" i="1" dirty="0"/>
              <a:t>value </a:t>
            </a:r>
            <a:r>
              <a:rPr lang="en-US" sz="2400" dirty="0"/>
              <a:t>(how light or dark </a:t>
            </a:r>
            <a:r>
              <a:rPr lang="en-US" sz="2400" dirty="0" smtClean="0"/>
              <a:t>it is</a:t>
            </a:r>
            <a:r>
              <a:rPr lang="en-US" sz="2400" dirty="0"/>
              <a:t>), and </a:t>
            </a:r>
            <a:r>
              <a:rPr lang="en-US" sz="2400" i="1" dirty="0"/>
              <a:t>intensity </a:t>
            </a:r>
            <a:r>
              <a:rPr lang="en-US" sz="2400" dirty="0"/>
              <a:t>(how bright or dull it is).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• White is pure light; black is the absence of light.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• Primary colors are the only true colors (red, blue, and yellow). All </a:t>
            </a:r>
            <a:r>
              <a:rPr lang="en-US" sz="2000" dirty="0" smtClean="0"/>
              <a:t>other colors </a:t>
            </a:r>
            <a:r>
              <a:rPr lang="en-US" sz="2000" dirty="0"/>
              <a:t>are mixes of primary colors.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• Secondary colors are two primary colors mixed together (green, </a:t>
            </a:r>
            <a:r>
              <a:rPr lang="en-US" sz="2000" dirty="0" smtClean="0"/>
              <a:t>orange, violet</a:t>
            </a:r>
            <a:r>
              <a:rPr lang="en-US" sz="2000" dirty="0"/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• Intermediate colors, sometimes called tertiary colors, are made by </a:t>
            </a:r>
            <a:r>
              <a:rPr lang="en-US" sz="2000" dirty="0" smtClean="0"/>
              <a:t>mixing a </a:t>
            </a:r>
            <a:r>
              <a:rPr lang="en-US" sz="2000" dirty="0"/>
              <a:t>primary and secondary color together. Some examples of </a:t>
            </a:r>
            <a:r>
              <a:rPr lang="en-US" sz="2000" dirty="0" smtClean="0"/>
              <a:t>intermediate colors </a:t>
            </a:r>
            <a:r>
              <a:rPr lang="en-US" sz="2000" dirty="0"/>
              <a:t>are yellow green, blue green, and blue violet.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• Complementary colors are located directly across from each other on </a:t>
            </a:r>
            <a:r>
              <a:rPr lang="en-US" sz="2000" dirty="0" smtClean="0"/>
              <a:t>the </a:t>
            </a:r>
            <a:r>
              <a:rPr lang="en-US" sz="2000" i="1" dirty="0" smtClean="0"/>
              <a:t>color </a:t>
            </a:r>
            <a:r>
              <a:rPr lang="en-US" sz="2000" i="1" dirty="0"/>
              <a:t>wheel </a:t>
            </a:r>
            <a:r>
              <a:rPr lang="en-US" sz="2000" dirty="0"/>
              <a:t>(an arrangement of colors along a circular diagram to </a:t>
            </a:r>
            <a:r>
              <a:rPr lang="en-US" sz="2000" dirty="0" smtClean="0"/>
              <a:t>show how </a:t>
            </a:r>
            <a:r>
              <a:rPr lang="en-US" sz="2000" dirty="0"/>
              <a:t>they are related to one another).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Value</a:t>
            </a:r>
            <a:r>
              <a:rPr lang="en-US" dirty="0" smtClean="0"/>
              <a:t> is the lightness or darkness of a color or shades of black and white (grayscale)</a:t>
            </a:r>
            <a:endParaRPr lang="en-US" b="1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98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Texture </a:t>
            </a:r>
            <a:r>
              <a:rPr lang="en-US" sz="3000" dirty="0"/>
              <a:t>is the surface quality that can be seen and felt. Textures can be rough </a:t>
            </a:r>
            <a:r>
              <a:rPr lang="en-US" sz="3000" dirty="0" smtClean="0"/>
              <a:t>or smooth</a:t>
            </a:r>
            <a:r>
              <a:rPr lang="en-US" sz="3000" dirty="0"/>
              <a:t>, soft or hard. Textures do not always feel the way they look; for </a:t>
            </a:r>
            <a:r>
              <a:rPr lang="en-US" sz="3000" dirty="0" smtClean="0"/>
              <a:t>example, a </a:t>
            </a:r>
            <a:r>
              <a:rPr lang="en-US" sz="3000" dirty="0"/>
              <a:t>drawing of a porcupine may look prickly, but if you touch the drawing, </a:t>
            </a:r>
            <a:r>
              <a:rPr lang="en-US" sz="3000" dirty="0" smtClean="0"/>
              <a:t>the paper </a:t>
            </a:r>
            <a:r>
              <a:rPr lang="en-US" sz="3000" dirty="0"/>
              <a:t>is still smooth.</a:t>
            </a:r>
          </a:p>
        </p:txBody>
      </p:sp>
    </p:spTree>
    <p:extLst>
      <p:ext uri="{BB962C8B-B14F-4D97-AF65-F5344CB8AC3E}">
        <p14:creationId xmlns:p14="http://schemas.microsoft.com/office/powerpoint/2010/main" val="1488033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6474" y="277091"/>
            <a:ext cx="7053204" cy="6432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Assignment: Create an interactive “Foldable” for your sketchbook to review all the Elements of Art.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Fold a sheet of paper in your sketchbook in half toward the coils of your 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Divide your page in </a:t>
            </a:r>
            <a:r>
              <a:rPr lang="en-US" sz="2000" dirty="0" smtClean="0"/>
              <a:t>half, then in half again </a:t>
            </a:r>
            <a:r>
              <a:rPr lang="en-US" sz="2000" dirty="0" smtClean="0"/>
              <a:t>&amp; then one last time in half</a:t>
            </a:r>
            <a:r>
              <a:rPr lang="en-US" sz="2000" dirty="0" smtClean="0"/>
              <a:t>. You will have 8 sections.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Cut </a:t>
            </a:r>
            <a:r>
              <a:rPr lang="en-US" sz="2000" dirty="0" smtClean="0"/>
              <a:t>along the folds to the </a:t>
            </a:r>
            <a:r>
              <a:rPr lang="en-US" sz="2000" dirty="0" smtClean="0"/>
              <a:t>folded edge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Each “flap” will have one of the Elements of Art on the front and will open up to reveal a sample and the definition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Label and decorate the front of each flap with the name of an Element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Write the definition on the inside, under the corresponding flap. </a:t>
            </a:r>
            <a:r>
              <a:rPr lang="en-US" sz="2000" i="1" dirty="0" smtClean="0"/>
              <a:t>(Use the glossary in the purple Art In Action </a:t>
            </a:r>
            <a:r>
              <a:rPr lang="en-US" sz="2000" i="1" dirty="0" smtClean="0"/>
              <a:t>text… if we have it! OR use this presentation/your information sheet from your Zen </a:t>
            </a:r>
            <a:r>
              <a:rPr lang="en-US" sz="2000" i="1" smtClean="0"/>
              <a:t>Tangle task) </a:t>
            </a:r>
            <a:endParaRPr lang="en-US" sz="2000" i="1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102" y="250071"/>
            <a:ext cx="3546764" cy="31633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102" y="3728304"/>
            <a:ext cx="3546764" cy="282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247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602</Words>
  <Application>Microsoft Macintosh PowerPoint</Application>
  <PresentationFormat>Custom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The Elements of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Art Review</dc:title>
  <dc:creator>Noreen Smith</dc:creator>
  <cp:lastModifiedBy>Amanda Campbell</cp:lastModifiedBy>
  <cp:revision>5</cp:revision>
  <dcterms:created xsi:type="dcterms:W3CDTF">2015-09-11T15:59:13Z</dcterms:created>
  <dcterms:modified xsi:type="dcterms:W3CDTF">2016-09-22T01:58:44Z</dcterms:modified>
</cp:coreProperties>
</file>