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pen Sans" panose="020B0604020202020204" charset="0"/>
      <p:regular r:id="rId24"/>
      <p:bold r:id="rId25"/>
      <p:italic r:id="rId26"/>
      <p:boldItalic r:id="rId27"/>
    </p:embeddedFont>
    <p:embeddedFont>
      <p:font typeface="Economic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8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449042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773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960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804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07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9847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387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259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087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949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345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584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4623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9850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110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123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532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1225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752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586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016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248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399"/>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599" cy="2128799"/>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599" cy="8312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599"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599" cy="8312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899"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225225"/>
            <a:ext cx="3999899"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599" cy="8312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7999" cy="2784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799"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199" cy="1786199"/>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199" cy="1574099"/>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044700" y="1444255"/>
            <a:ext cx="3054600" cy="1537199"/>
          </a:xfrm>
          <a:prstGeom prst="rect">
            <a:avLst/>
          </a:prstGeom>
        </p:spPr>
        <p:txBody>
          <a:bodyPr lIns="91425" tIns="91425" rIns="91425" bIns="91425" anchor="b" anchorCtr="0">
            <a:noAutofit/>
          </a:bodyPr>
          <a:lstStyle/>
          <a:p>
            <a:pPr lvl="0">
              <a:spcBef>
                <a:spcPts val="0"/>
              </a:spcBef>
              <a:buNone/>
            </a:pPr>
            <a:r>
              <a:rPr lang="en"/>
              <a:t>Drawing the Figure</a:t>
            </a:r>
          </a:p>
        </p:txBody>
      </p:sp>
      <p:sp>
        <p:nvSpPr>
          <p:cNvPr id="63" name="Shape 63"/>
          <p:cNvSpPr txBox="1">
            <a:spLocks noGrp="1"/>
          </p:cNvSpPr>
          <p:nvPr>
            <p:ph type="subTitle" idx="1"/>
          </p:nvPr>
        </p:nvSpPr>
        <p:spPr>
          <a:xfrm>
            <a:off x="3044700" y="3116580"/>
            <a:ext cx="3054600" cy="701399"/>
          </a:xfrm>
          <a:prstGeom prst="rect">
            <a:avLst/>
          </a:prstGeom>
        </p:spPr>
        <p:txBody>
          <a:bodyPr lIns="91425" tIns="91425" rIns="91425" bIns="91425" anchor="t" anchorCtr="0">
            <a:noAutofit/>
          </a:bodyPr>
          <a:lstStyle/>
          <a:p>
            <a:pPr lvl="0" rtl="0">
              <a:spcBef>
                <a:spcPts val="0"/>
              </a:spcBef>
              <a:buNone/>
            </a:pPr>
            <a:r>
              <a:rPr lang="en"/>
              <a:t>Learning Human Proportion </a:t>
            </a:r>
          </a:p>
          <a:p>
            <a:pPr lvl="0">
              <a:spcBef>
                <a:spcPts val="0"/>
              </a:spcBef>
              <a:buNone/>
            </a:pPr>
            <a:r>
              <a:rPr lang="en"/>
              <a:t>from Leonardo da Vinci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a:hlinkClick r:id=""/>
          </p:cNvPr>
          <p:cNvSpPr/>
          <p:nvPr/>
        </p:nvSpPr>
        <p:spPr>
          <a:xfrm>
            <a:off x="1304925" y="210700"/>
            <a:ext cx="6296150" cy="4722100"/>
          </a:xfrm>
          <a:prstGeom prst="rect">
            <a:avLst/>
          </a:prstGeom>
          <a:blipFill>
            <a:blip r:embed="rId3">
              <a:alphaModFix/>
            </a:blip>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415850" y="660725"/>
            <a:ext cx="6571799" cy="3787500"/>
          </a:xfrm>
          <a:prstGeom prst="rect">
            <a:avLst/>
          </a:prstGeom>
          <a:noFill/>
          <a:ln>
            <a:noFill/>
          </a:ln>
        </p:spPr>
        <p:txBody>
          <a:bodyPr lIns="91425" tIns="91425" rIns="91425" bIns="91425" anchor="t" anchorCtr="0">
            <a:noAutofit/>
          </a:bodyPr>
          <a:lstStyle/>
          <a:p>
            <a:pPr lvl="0" rtl="0">
              <a:spcBef>
                <a:spcPts val="0"/>
              </a:spcBef>
              <a:buNone/>
            </a:pPr>
            <a:r>
              <a:rPr lang="en"/>
              <a:t>With a partner, use the proportion guide in your sketchbook to “check” how close your body measurements are. Measure and record each of these:</a:t>
            </a:r>
          </a:p>
          <a:p>
            <a:pPr lvl="0" rtl="0">
              <a:spcBef>
                <a:spcPts val="0"/>
              </a:spcBef>
              <a:buNone/>
            </a:pPr>
            <a:endParaRPr/>
          </a:p>
          <a:p>
            <a:pPr lvl="0" rtl="0">
              <a:spcBef>
                <a:spcPts val="0"/>
              </a:spcBef>
              <a:buNone/>
            </a:pPr>
            <a:r>
              <a:rPr lang="en"/>
              <a:t>Total Height:</a:t>
            </a:r>
          </a:p>
          <a:p>
            <a:pPr lvl="0" rtl="0">
              <a:spcBef>
                <a:spcPts val="0"/>
              </a:spcBef>
              <a:buNone/>
            </a:pPr>
            <a:r>
              <a:rPr lang="en"/>
              <a:t/>
            </a:r>
            <a:br>
              <a:rPr lang="en"/>
            </a:br>
            <a:r>
              <a:rPr lang="en"/>
              <a:t>Arm span:</a:t>
            </a:r>
          </a:p>
          <a:p>
            <a:pPr lvl="0" rtl="0">
              <a:spcBef>
                <a:spcPts val="0"/>
              </a:spcBef>
              <a:buNone/>
            </a:pPr>
            <a:endParaRPr/>
          </a:p>
          <a:p>
            <a:pPr lvl="0" rtl="0">
              <a:spcBef>
                <a:spcPts val="0"/>
              </a:spcBef>
              <a:buNone/>
            </a:pPr>
            <a:r>
              <a:rPr lang="en"/>
              <a:t>Head - chin to top of head:</a:t>
            </a:r>
          </a:p>
          <a:p>
            <a:pPr lvl="0" rtl="0">
              <a:spcBef>
                <a:spcPts val="0"/>
              </a:spcBef>
              <a:buNone/>
            </a:pPr>
            <a:endParaRPr/>
          </a:p>
          <a:p>
            <a:pPr lvl="0" rtl="0">
              <a:spcBef>
                <a:spcPts val="0"/>
              </a:spcBef>
              <a:buNone/>
            </a:pPr>
            <a:r>
              <a:rPr lang="en"/>
              <a:t>Head to top of legs:</a:t>
            </a:r>
          </a:p>
          <a:p>
            <a:pPr lvl="0" rtl="0">
              <a:spcBef>
                <a:spcPts val="0"/>
              </a:spcBef>
              <a:buNone/>
            </a:pPr>
            <a:endParaRPr/>
          </a:p>
          <a:p>
            <a:pPr lvl="0" rtl="0">
              <a:spcBef>
                <a:spcPts val="0"/>
              </a:spcBef>
              <a:buNone/>
            </a:pPr>
            <a:r>
              <a:rPr lang="en"/>
              <a:t>Head to wrists:</a:t>
            </a:r>
          </a:p>
          <a:p>
            <a:pPr lvl="0" rtl="0">
              <a:spcBef>
                <a:spcPts val="0"/>
              </a:spcBef>
              <a:buNone/>
            </a:pPr>
            <a:endParaRPr/>
          </a:p>
          <a:p>
            <a:pPr lvl="0" rtl="0">
              <a:spcBef>
                <a:spcPts val="0"/>
              </a:spcBef>
              <a:buNone/>
            </a:pPr>
            <a:r>
              <a:rPr lang="en"/>
              <a:t>Top of legs to ground:</a:t>
            </a:r>
          </a:p>
          <a:p>
            <a:pPr lvl="0" rtl="0">
              <a:spcBef>
                <a:spcPts val="0"/>
              </a:spcBef>
              <a:buNone/>
            </a:pPr>
            <a:endParaRPr/>
          </a:p>
          <a:p>
            <a:pPr lvl="0">
              <a:spcBef>
                <a:spcPts val="0"/>
              </a:spcBef>
              <a:buNone/>
            </a:pPr>
            <a:r>
              <a:rPr lang="en"/>
              <a:t>Wrists to ground: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a:hlinkClick r:id=""/>
          </p:cNvPr>
          <p:cNvSpPr/>
          <p:nvPr/>
        </p:nvSpPr>
        <p:spPr>
          <a:xfrm>
            <a:off x="1555000" y="309000"/>
            <a:ext cx="5980825" cy="4485625"/>
          </a:xfrm>
          <a:prstGeom prst="rect">
            <a:avLst/>
          </a:prstGeom>
          <a:blipFill>
            <a:blip r:embed="rId3">
              <a:alphaModFix/>
            </a:blip>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1348400" y="782950"/>
            <a:ext cx="6297300" cy="3948300"/>
          </a:xfrm>
          <a:prstGeom prst="rect">
            <a:avLst/>
          </a:prstGeom>
          <a:noFill/>
          <a:ln>
            <a:noFill/>
          </a:ln>
        </p:spPr>
        <p:txBody>
          <a:bodyPr lIns="91425" tIns="91425" rIns="91425" bIns="91425" anchor="t" anchorCtr="0">
            <a:noAutofit/>
          </a:bodyPr>
          <a:lstStyle/>
          <a:p>
            <a:pPr marL="457200" lvl="0" indent="-228600" rtl="0">
              <a:spcBef>
                <a:spcPts val="0"/>
              </a:spcBef>
              <a:buAutoNum type="arabicParenR"/>
            </a:pPr>
            <a:r>
              <a:rPr lang="en"/>
              <a:t>After watching the video, recreate the proportion diagram in your sketchbook. Go back to review the video if needed, or use the proportion guide in your sketchbook for help in drawing the human figure. Make sure to draw the guidelines (8 equal parts)</a:t>
            </a:r>
          </a:p>
          <a:p>
            <a:pPr lvl="0" rtl="0">
              <a:spcBef>
                <a:spcPts val="0"/>
              </a:spcBef>
              <a:buNone/>
            </a:pPr>
            <a:endParaRPr/>
          </a:p>
          <a:p>
            <a:pPr marL="457200" lvl="0" indent="-228600" rtl="0">
              <a:spcBef>
                <a:spcPts val="0"/>
              </a:spcBef>
              <a:buAutoNum type="arabicParenR"/>
            </a:pPr>
            <a:r>
              <a:rPr lang="en"/>
              <a:t>Now we will be placing the human figure into various poses and noticing what happens to the proportion of the body parts. Think about how the body moves during activities such as skiing, skating, running, walking, skateboarding etc. Choose your favorite activity. you may want to find photos or magazine pictures of people doing this activity.</a:t>
            </a:r>
          </a:p>
          <a:p>
            <a:pPr lvl="0" rtl="0">
              <a:spcBef>
                <a:spcPts val="0"/>
              </a:spcBef>
              <a:buNone/>
            </a:pPr>
            <a:endParaRPr/>
          </a:p>
          <a:p>
            <a:pPr marL="457200" lvl="0" indent="-228600" rtl="0">
              <a:spcBef>
                <a:spcPts val="0"/>
              </a:spcBef>
              <a:buAutoNum type="arabicParenR"/>
            </a:pPr>
            <a:r>
              <a:rPr lang="en">
                <a:solidFill>
                  <a:schemeClr val="dk1"/>
                </a:solidFill>
              </a:rPr>
              <a:t>Use a  wooden mannequin and gently move its’ body parts into a pose that would be typical of the activity you chose. Sketch the pose in your sketchbook, using the proportion guide and the techniques you’ve learned and practiced.  The next step will be to complete a full color drawing of the figure in action on 12 x 18 inch paper, using colored pencils or watercolor pencils.</a:t>
            </a:r>
          </a:p>
          <a:p>
            <a:pPr marL="0" lvl="0" indent="0">
              <a:spcBef>
                <a:spcPts val="0"/>
              </a:spcBef>
              <a:buNone/>
            </a:pPr>
            <a:r>
              <a:rPr lang="en">
                <a:solidFill>
                  <a:schemeClr val="dk1"/>
                </a:solidFil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2133600" y="919150"/>
            <a:ext cx="4876800" cy="3305175"/>
          </a:xfrm>
          <a:prstGeom prst="rect">
            <a:avLst/>
          </a:prstGeom>
          <a:noFill/>
          <a:ln>
            <a:noFill/>
          </a:ln>
        </p:spPr>
      </p:pic>
      <p:sp>
        <p:nvSpPr>
          <p:cNvPr id="139" name="Shape 139"/>
          <p:cNvSpPr txBox="1"/>
          <p:nvPr/>
        </p:nvSpPr>
        <p:spPr>
          <a:xfrm>
            <a:off x="566325" y="318575"/>
            <a:ext cx="4672199" cy="352800"/>
          </a:xfrm>
          <a:prstGeom prst="rect">
            <a:avLst/>
          </a:prstGeom>
          <a:noFill/>
          <a:ln>
            <a:noFill/>
          </a:ln>
        </p:spPr>
        <p:txBody>
          <a:bodyPr lIns="91425" tIns="91425" rIns="91425" bIns="91425" anchor="t" anchorCtr="0">
            <a:noAutofit/>
          </a:bodyPr>
          <a:lstStyle/>
          <a:p>
            <a:pPr lvl="0">
              <a:spcBef>
                <a:spcPts val="0"/>
              </a:spcBef>
              <a:buNone/>
            </a:pPr>
            <a:r>
              <a:rPr lang="en"/>
              <a:t>Student samples from http://arteascuola.com/</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2133600" y="752475"/>
            <a:ext cx="4876800" cy="363855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2133600" y="885825"/>
            <a:ext cx="4876800" cy="33718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2133600" y="804862"/>
            <a:ext cx="4876800" cy="35337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2884800" y="884900"/>
            <a:ext cx="3374399" cy="3586800"/>
          </a:xfrm>
          <a:prstGeom prst="rect">
            <a:avLst/>
          </a:prstGeom>
          <a:noFill/>
          <a:ln>
            <a:noFill/>
          </a:ln>
        </p:spPr>
        <p:txBody>
          <a:bodyPr lIns="91425" tIns="91425" rIns="91425" bIns="91425" anchor="t" anchorCtr="0">
            <a:noAutofit/>
          </a:bodyPr>
          <a:lstStyle/>
          <a:p>
            <a:pPr lvl="0" algn="just" rtl="0">
              <a:spcBef>
                <a:spcPts val="0"/>
              </a:spcBef>
              <a:buNone/>
            </a:pPr>
            <a:endParaRPr/>
          </a:p>
          <a:p>
            <a:pPr lvl="0" algn="just" rtl="0">
              <a:spcBef>
                <a:spcPts val="0"/>
              </a:spcBef>
              <a:buNone/>
            </a:pPr>
            <a:endParaRPr/>
          </a:p>
          <a:p>
            <a:pPr lvl="0" algn="just" rtl="0">
              <a:spcBef>
                <a:spcPts val="0"/>
              </a:spcBef>
              <a:buNone/>
            </a:pPr>
            <a:r>
              <a:rPr lang="en"/>
              <a:t>In this unit we will be studying the work of Leonardo da Vinci who researched the human body and  developed guidelines that are used in many applications today. Artists still use these guidelines to understand human proportions and accurately draw them.</a:t>
            </a:r>
          </a:p>
          <a:p>
            <a:pPr lvl="0" algn="just" rtl="0">
              <a:spcBef>
                <a:spcPts val="0"/>
              </a:spcBef>
              <a:buNone/>
            </a:pPr>
            <a:endParaRPr/>
          </a:p>
          <a:p>
            <a:pPr lvl="0" algn="just">
              <a:spcBef>
                <a:spcPts val="0"/>
              </a:spcBef>
              <a:buNone/>
            </a:pPr>
            <a:r>
              <a:rPr lang="en"/>
              <a:t>After our study we will create color drawings of the human figure in action.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2133600" y="885825"/>
            <a:ext cx="4876800" cy="337185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2133600" y="752475"/>
            <a:ext cx="4876800" cy="36385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152400" y="228600"/>
            <a:ext cx="6858000" cy="5143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152400" y="152400"/>
            <a:ext cx="6858000"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On-screen Show (16:9)</PresentationFormat>
  <Paragraphs>29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Open Sans</vt:lpstr>
      <vt:lpstr>Arial</vt:lpstr>
      <vt:lpstr>Economica</vt:lpstr>
      <vt:lpstr>luxe</vt:lpstr>
      <vt:lpstr>Drawing the Figure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the Figure</dc:title>
  <dc:creator>Noreen Smith</dc:creator>
  <cp:lastModifiedBy>Noreen Smith</cp:lastModifiedBy>
  <cp:revision>1</cp:revision>
  <dcterms:modified xsi:type="dcterms:W3CDTF">2015-12-16T18:11:07Z</dcterms:modified>
</cp:coreProperties>
</file>