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0" r:id="rId2"/>
    <p:sldId id="283" r:id="rId3"/>
    <p:sldId id="281" r:id="rId4"/>
    <p:sldId id="282" r:id="rId5"/>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92C6A"/>
    <a:srgbClr val="F56A17"/>
    <a:srgbClr val="9CDB27"/>
    <a:srgbClr val="A5B43A"/>
    <a:srgbClr val="FF5A86"/>
    <a:srgbClr val="00CD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48"/>
  </p:normalViewPr>
  <p:slideViewPr>
    <p:cSldViewPr snapToGrid="0" snapToObjects="1">
      <p:cViewPr>
        <p:scale>
          <a:sx n="75" d="100"/>
          <a:sy n="75" d="100"/>
        </p:scale>
        <p:origin x="-2608" y="-13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4D7C55-DDAF-B848-9D3A-DD7E916043E4}" type="datetimeFigureOut">
              <a:rPr lang="en-US" smtClean="0"/>
              <a:t>18-08-29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D5E8A-564D-4045-8D28-80EA124C8B62}" type="slidenum">
              <a:rPr lang="en-US" smtClean="0"/>
              <a:t>‹#›</a:t>
            </a:fld>
            <a:endParaRPr lang="en-US"/>
          </a:p>
        </p:txBody>
      </p:sp>
    </p:spTree>
    <p:extLst>
      <p:ext uri="{BB962C8B-B14F-4D97-AF65-F5344CB8AC3E}">
        <p14:creationId xmlns:p14="http://schemas.microsoft.com/office/powerpoint/2010/main" val="1307984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7D5E8A-564D-4045-8D28-80EA124C8B62}" type="slidenum">
              <a:rPr lang="en-US" smtClean="0"/>
              <a:t>2</a:t>
            </a:fld>
            <a:endParaRPr lang="en-US"/>
          </a:p>
        </p:txBody>
      </p:sp>
    </p:spTree>
    <p:extLst>
      <p:ext uri="{BB962C8B-B14F-4D97-AF65-F5344CB8AC3E}">
        <p14:creationId xmlns:p14="http://schemas.microsoft.com/office/powerpoint/2010/main" val="707802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18-08-29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18-08-29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18-08-29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18-08-29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084F8-6397-6545-9C2D-058430095D91}" type="datetimeFigureOut">
              <a:rPr lang="en-US" smtClean="0"/>
              <a:t>18-08-29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084F8-6397-6545-9C2D-058430095D91}" type="datetimeFigureOut">
              <a:rPr lang="en-US" smtClean="0"/>
              <a:t>18-08-29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B084F8-6397-6545-9C2D-058430095D91}" type="datetimeFigureOut">
              <a:rPr lang="en-US" smtClean="0"/>
              <a:t>18-08-29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B084F8-6397-6545-9C2D-058430095D91}" type="datetimeFigureOut">
              <a:rPr lang="en-US" smtClean="0"/>
              <a:t>18-08-29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084F8-6397-6545-9C2D-058430095D91}" type="datetimeFigureOut">
              <a:rPr lang="en-US" smtClean="0"/>
              <a:t>18-08-29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t>18-08-29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t>18-08-29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5B084F8-6397-6545-9C2D-058430095D91}" type="datetimeFigureOut">
              <a:rPr lang="en-US" smtClean="0"/>
              <a:t>18-08-29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4EAAAB6-0556-2449-9507-D199BDFB65B9}" type="slidenum">
              <a:rPr lang="en-US" smtClean="0"/>
              <a:t>‹#›</a:t>
            </a:fld>
            <a:endParaRPr lang="en-US"/>
          </a:p>
        </p:txBody>
      </p:sp>
    </p:spTree>
    <p:extLst>
      <p:ext uri="{BB962C8B-B14F-4D97-AF65-F5344CB8AC3E}">
        <p14:creationId xmlns:p14="http://schemas.microsoft.com/office/powerpoint/2010/main" val="1603192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brucezone.weebly.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9680"/>
            <a:ext cx="6862361" cy="9148459"/>
          </a:xfrm>
          <a:prstGeom prst="rect">
            <a:avLst/>
          </a:prstGeom>
        </p:spPr>
      </p:pic>
      <p:sp>
        <p:nvSpPr>
          <p:cNvPr id="5" name="TextBox 4"/>
          <p:cNvSpPr txBox="1"/>
          <p:nvPr/>
        </p:nvSpPr>
        <p:spPr>
          <a:xfrm>
            <a:off x="-36692" y="1289521"/>
            <a:ext cx="6858000" cy="1261884"/>
          </a:xfrm>
          <a:prstGeom prst="rect">
            <a:avLst/>
          </a:prstGeom>
          <a:noFill/>
        </p:spPr>
        <p:txBody>
          <a:bodyPr wrap="square" rtlCol="0">
            <a:spAutoFit/>
          </a:bodyPr>
          <a:lstStyle/>
          <a:p>
            <a:endParaRPr lang="en-US" sz="1600" dirty="0" smtClean="0">
              <a:latin typeface="KG Wake Me Up"/>
              <a:cs typeface="KG Wake Me Up"/>
            </a:endParaRPr>
          </a:p>
          <a:p>
            <a:r>
              <a:rPr lang="en-US" sz="1600" dirty="0" smtClean="0">
                <a:latin typeface="KG Wake Me Up"/>
                <a:cs typeface="KG Wake Me Up"/>
              </a:rPr>
              <a:t>1  </a:t>
            </a:r>
            <a:r>
              <a:rPr lang="en-US" sz="2000" dirty="0" err="1" smtClean="0">
                <a:latin typeface="KG Call Me Maybe"/>
                <a:cs typeface="KG Call Me Maybe"/>
              </a:rPr>
              <a:t>amanda.bruce@cssd.ab.ca</a:t>
            </a:r>
            <a:endParaRPr lang="en-US" sz="2000" dirty="0" smtClean="0">
              <a:latin typeface="KG Call Me Maybe"/>
              <a:cs typeface="KG Call Me Maybe"/>
            </a:endParaRPr>
          </a:p>
          <a:p>
            <a:r>
              <a:rPr lang="en-US" sz="1600" dirty="0" smtClean="0">
                <a:latin typeface="KG Wake Me Up"/>
                <a:cs typeface="KG Wake Me Up"/>
              </a:rPr>
              <a:t>2</a:t>
            </a:r>
            <a:r>
              <a:rPr lang="en-US" sz="1400" dirty="0" smtClean="0">
                <a:latin typeface="Century Gothic"/>
                <a:cs typeface="Century Gothic"/>
              </a:rPr>
              <a:t>  </a:t>
            </a:r>
            <a:r>
              <a:rPr lang="en-US" sz="2000" dirty="0" smtClean="0">
                <a:latin typeface="KG Call Me Maybe"/>
                <a:cs typeface="KG Call Me Maybe"/>
              </a:rPr>
              <a:t>Remind101 app chat * text message alerts</a:t>
            </a:r>
          </a:p>
          <a:p>
            <a:r>
              <a:rPr lang="en-US" sz="1600" dirty="0" smtClean="0">
                <a:latin typeface="KG Wake Me Up"/>
                <a:cs typeface="KG Wake Me Up"/>
              </a:rPr>
              <a:t>3</a:t>
            </a:r>
            <a:r>
              <a:rPr lang="en-US" sz="1400" dirty="0" smtClean="0">
                <a:latin typeface="Century Gothic"/>
                <a:cs typeface="Century Gothic"/>
              </a:rPr>
              <a:t>  </a:t>
            </a:r>
            <a:r>
              <a:rPr lang="en-US" sz="2000" dirty="0" smtClean="0">
                <a:latin typeface="KG Call Me Maybe"/>
                <a:cs typeface="KG Call Me Maybe"/>
              </a:rPr>
              <a:t>(403) 500-2124 (OLG School Phone Number)</a:t>
            </a:r>
            <a:endParaRPr lang="en-US" sz="2000" dirty="0">
              <a:latin typeface="KG Call Me Maybe"/>
              <a:cs typeface="KG Call Me Maybe"/>
            </a:endParaRPr>
          </a:p>
        </p:txBody>
      </p:sp>
      <p:sp>
        <p:nvSpPr>
          <p:cNvPr id="6" name="Rectangle 5"/>
          <p:cNvSpPr/>
          <p:nvPr/>
        </p:nvSpPr>
        <p:spPr>
          <a:xfrm>
            <a:off x="3084531" y="3741755"/>
            <a:ext cx="3758469" cy="854080"/>
          </a:xfrm>
          <a:prstGeom prst="rect">
            <a:avLst/>
          </a:prstGeom>
        </p:spPr>
        <p:txBody>
          <a:bodyPr wrap="square">
            <a:spAutoFit/>
          </a:bodyPr>
          <a:lstStyle/>
          <a:p>
            <a:pPr algn="ctr"/>
            <a:r>
              <a:rPr lang="en-US" sz="1600" dirty="0" smtClean="0">
                <a:latin typeface="KG Call Me Maybe"/>
                <a:cs typeface="KG Call Me Maybe"/>
              </a:rPr>
              <a:t>Sign up </a:t>
            </a:r>
            <a:r>
              <a:rPr lang="en-US" sz="1600" dirty="0">
                <a:latin typeface="KG Call Me Maybe"/>
                <a:cs typeface="KG Call Me Maybe"/>
              </a:rPr>
              <a:t>for the class </a:t>
            </a:r>
            <a:r>
              <a:rPr lang="en-US" sz="1600" dirty="0" smtClean="0">
                <a:latin typeface="KG Call Me Maybe"/>
                <a:cs typeface="KG Call Me Maybe"/>
              </a:rPr>
              <a:t>text alerts for updates on homework and school events. </a:t>
            </a:r>
            <a:r>
              <a:rPr lang="en-US" sz="1600" b="1" dirty="0" smtClean="0">
                <a:latin typeface="KG Call Me Maybe"/>
                <a:cs typeface="KG Call Me Maybe"/>
              </a:rPr>
              <a:t>Download the Remind App </a:t>
            </a:r>
            <a:r>
              <a:rPr lang="en-US" sz="1600" dirty="0" smtClean="0">
                <a:latin typeface="KG Call Me Maybe"/>
                <a:cs typeface="KG Call Me Maybe"/>
              </a:rPr>
              <a:t>to be access these messages for all your classes &amp; extracurricular groups</a:t>
            </a:r>
            <a:r>
              <a:rPr lang="en-US" sz="1750" dirty="0" smtClean="0">
                <a:latin typeface="KG Call Me Maybe"/>
                <a:cs typeface="KG Call Me Maybe"/>
              </a:rPr>
              <a:t>.</a:t>
            </a:r>
            <a:endParaRPr lang="en-US" sz="1750" dirty="0">
              <a:latin typeface="KG Call Me Maybe"/>
              <a:cs typeface="KG Call Me Maybe"/>
            </a:endParaRPr>
          </a:p>
        </p:txBody>
      </p:sp>
      <p:sp>
        <p:nvSpPr>
          <p:cNvPr id="7" name="Rectangle 6"/>
          <p:cNvSpPr/>
          <p:nvPr/>
        </p:nvSpPr>
        <p:spPr>
          <a:xfrm>
            <a:off x="4562352" y="1207289"/>
            <a:ext cx="2412219" cy="1184940"/>
          </a:xfrm>
          <a:prstGeom prst="rect">
            <a:avLst/>
          </a:prstGeom>
        </p:spPr>
        <p:txBody>
          <a:bodyPr wrap="square">
            <a:spAutoFit/>
          </a:bodyPr>
          <a:lstStyle/>
          <a:p>
            <a:pPr algn="ctr"/>
            <a:r>
              <a:rPr lang="en-US" sz="1900" dirty="0" smtClean="0">
                <a:latin typeface="bromello"/>
                <a:cs typeface="bromello"/>
              </a:rPr>
              <a:t>Seventh grade </a:t>
            </a:r>
          </a:p>
          <a:p>
            <a:pPr algn="ctr"/>
            <a:endParaRPr lang="en-US" sz="1000" dirty="0" smtClean="0">
              <a:latin typeface="Century Gothic"/>
              <a:cs typeface="Century Gothic"/>
            </a:endParaRPr>
          </a:p>
          <a:p>
            <a:pPr algn="ctr"/>
            <a:r>
              <a:rPr lang="en-US" dirty="0" smtClean="0">
                <a:latin typeface="KG Call Me Maybe"/>
                <a:cs typeface="KG Call Me Maybe"/>
              </a:rPr>
              <a:t>Text @</a:t>
            </a:r>
            <a:r>
              <a:rPr lang="en-US" dirty="0">
                <a:latin typeface="KG Call Me Maybe"/>
                <a:cs typeface="KG Call Me Maybe"/>
              </a:rPr>
              <a:t>a</a:t>
            </a:r>
            <a:r>
              <a:rPr lang="en-US" dirty="0" smtClean="0">
                <a:latin typeface="KG Call Me Maybe"/>
                <a:cs typeface="KG Call Me Maybe"/>
              </a:rPr>
              <a:t>rt7olg to </a:t>
            </a:r>
            <a:r>
              <a:rPr lang="en-US" dirty="0">
                <a:latin typeface="KG Call Me Maybe"/>
                <a:cs typeface="KG Call Me Maybe"/>
              </a:rPr>
              <a:t>(807) 788-2048</a:t>
            </a:r>
          </a:p>
          <a:p>
            <a:pPr algn="ctr"/>
            <a:endParaRPr lang="en-US" sz="2400" dirty="0">
              <a:latin typeface="KG Call Me Maybe"/>
              <a:cs typeface="KG Call Me Maybe"/>
            </a:endParaRPr>
          </a:p>
        </p:txBody>
      </p:sp>
      <p:sp>
        <p:nvSpPr>
          <p:cNvPr id="8" name="Rectangle 7"/>
          <p:cNvSpPr/>
          <p:nvPr/>
        </p:nvSpPr>
        <p:spPr>
          <a:xfrm>
            <a:off x="4242768" y="2049086"/>
            <a:ext cx="3036942" cy="846386"/>
          </a:xfrm>
          <a:prstGeom prst="rect">
            <a:avLst/>
          </a:prstGeom>
        </p:spPr>
        <p:txBody>
          <a:bodyPr wrap="square">
            <a:spAutoFit/>
          </a:bodyPr>
          <a:lstStyle/>
          <a:p>
            <a:pPr algn="ctr"/>
            <a:r>
              <a:rPr lang="en-US" sz="1900" dirty="0" smtClean="0">
                <a:latin typeface="bromello"/>
                <a:cs typeface="bromello"/>
              </a:rPr>
              <a:t>Eighth grade </a:t>
            </a:r>
          </a:p>
          <a:p>
            <a:pPr algn="ctr"/>
            <a:endParaRPr lang="en-US" sz="1000" dirty="0" smtClean="0">
              <a:latin typeface="Century Gothic"/>
              <a:cs typeface="Century Gothic"/>
            </a:endParaRPr>
          </a:p>
          <a:p>
            <a:pPr algn="ctr"/>
            <a:r>
              <a:rPr lang="en-US" dirty="0">
                <a:latin typeface="KG Call Me Maybe"/>
                <a:cs typeface="KG Call Me Maybe"/>
              </a:rPr>
              <a:t>Text </a:t>
            </a:r>
            <a:r>
              <a:rPr lang="en-US" dirty="0" smtClean="0">
                <a:latin typeface="KG Call Me Maybe"/>
                <a:cs typeface="KG Call Me Maybe"/>
              </a:rPr>
              <a:t>@</a:t>
            </a:r>
            <a:r>
              <a:rPr lang="en-US" dirty="0">
                <a:latin typeface="KG Call Me Maybe"/>
                <a:cs typeface="KG Call Me Maybe"/>
              </a:rPr>
              <a:t>a</a:t>
            </a:r>
            <a:r>
              <a:rPr lang="en-US" dirty="0" smtClean="0">
                <a:latin typeface="KG Call Me Maybe"/>
                <a:cs typeface="KG Call Me Maybe"/>
              </a:rPr>
              <a:t>rt8olg </a:t>
            </a:r>
            <a:r>
              <a:rPr lang="en-US" dirty="0">
                <a:latin typeface="KG Call Me Maybe"/>
                <a:cs typeface="KG Call Me Maybe"/>
              </a:rPr>
              <a:t>to (807) 788-2048</a:t>
            </a:r>
          </a:p>
        </p:txBody>
      </p:sp>
      <p:sp>
        <p:nvSpPr>
          <p:cNvPr id="9" name="Rectangle 8"/>
          <p:cNvSpPr/>
          <p:nvPr/>
        </p:nvSpPr>
        <p:spPr>
          <a:xfrm>
            <a:off x="4555149" y="2917590"/>
            <a:ext cx="2419278" cy="846386"/>
          </a:xfrm>
          <a:prstGeom prst="rect">
            <a:avLst/>
          </a:prstGeom>
        </p:spPr>
        <p:txBody>
          <a:bodyPr wrap="square">
            <a:spAutoFit/>
          </a:bodyPr>
          <a:lstStyle/>
          <a:p>
            <a:pPr algn="ctr"/>
            <a:r>
              <a:rPr lang="en-US" sz="1900" dirty="0" smtClean="0">
                <a:latin typeface="bromello"/>
                <a:cs typeface="bromello"/>
              </a:rPr>
              <a:t>Ninth grade </a:t>
            </a:r>
          </a:p>
          <a:p>
            <a:pPr algn="ctr"/>
            <a:endParaRPr lang="en-US" sz="1000" dirty="0" smtClean="0">
              <a:latin typeface="Century Gothic"/>
              <a:cs typeface="Century Gothic"/>
            </a:endParaRPr>
          </a:p>
          <a:p>
            <a:pPr algn="ctr"/>
            <a:r>
              <a:rPr lang="en-US" dirty="0">
                <a:latin typeface="KG Call Me Maybe"/>
                <a:cs typeface="KG Call Me Maybe"/>
              </a:rPr>
              <a:t>Text </a:t>
            </a:r>
            <a:r>
              <a:rPr lang="en-US" dirty="0" smtClean="0">
                <a:latin typeface="KG Call Me Maybe"/>
                <a:cs typeface="KG Call Me Maybe"/>
              </a:rPr>
              <a:t>@</a:t>
            </a:r>
            <a:r>
              <a:rPr lang="en-US" dirty="0">
                <a:latin typeface="KG Call Me Maybe"/>
                <a:cs typeface="KG Call Me Maybe"/>
              </a:rPr>
              <a:t>a</a:t>
            </a:r>
            <a:r>
              <a:rPr lang="en-US" dirty="0" smtClean="0">
                <a:latin typeface="KG Call Me Maybe"/>
                <a:cs typeface="KG Call Me Maybe"/>
              </a:rPr>
              <a:t>rt9olg </a:t>
            </a:r>
            <a:r>
              <a:rPr lang="en-US" dirty="0">
                <a:latin typeface="KG Call Me Maybe"/>
                <a:cs typeface="KG Call Me Maybe"/>
              </a:rPr>
              <a:t>to (807) 788-2048</a:t>
            </a:r>
          </a:p>
        </p:txBody>
      </p:sp>
      <p:sp>
        <p:nvSpPr>
          <p:cNvPr id="10" name="Rectangle 9"/>
          <p:cNvSpPr/>
          <p:nvPr/>
        </p:nvSpPr>
        <p:spPr>
          <a:xfrm>
            <a:off x="22440" y="2532716"/>
            <a:ext cx="3018620" cy="707886"/>
          </a:xfrm>
          <a:prstGeom prst="rect">
            <a:avLst/>
          </a:prstGeom>
        </p:spPr>
        <p:txBody>
          <a:bodyPr wrap="square">
            <a:spAutoFit/>
          </a:bodyPr>
          <a:lstStyle/>
          <a:p>
            <a:pPr algn="r"/>
            <a:r>
              <a:rPr lang="en-US" sz="4000" dirty="0">
                <a:latin typeface="bromello"/>
                <a:cs typeface="bromello"/>
              </a:rPr>
              <a:t>t</a:t>
            </a:r>
            <a:r>
              <a:rPr lang="en-US" sz="4000" dirty="0" smtClean="0">
                <a:latin typeface="bromello"/>
                <a:cs typeface="bromello"/>
              </a:rPr>
              <a:t>he Bruce Zone</a:t>
            </a:r>
            <a:endParaRPr lang="en-US" sz="4000" dirty="0">
              <a:latin typeface="bromello"/>
              <a:cs typeface="bromello"/>
            </a:endParaRPr>
          </a:p>
        </p:txBody>
      </p:sp>
      <p:sp>
        <p:nvSpPr>
          <p:cNvPr id="11" name="TextBox 10"/>
          <p:cNvSpPr txBox="1"/>
          <p:nvPr/>
        </p:nvSpPr>
        <p:spPr>
          <a:xfrm>
            <a:off x="2030895" y="3675516"/>
            <a:ext cx="184666" cy="369332"/>
          </a:xfrm>
          <a:prstGeom prst="rect">
            <a:avLst/>
          </a:prstGeom>
          <a:noFill/>
        </p:spPr>
        <p:txBody>
          <a:bodyPr wrap="none" rtlCol="0">
            <a:spAutoFit/>
          </a:bodyPr>
          <a:lstStyle/>
          <a:p>
            <a:endParaRPr lang="en-US"/>
          </a:p>
        </p:txBody>
      </p:sp>
      <p:sp>
        <p:nvSpPr>
          <p:cNvPr id="12" name="Rectangle 11"/>
          <p:cNvSpPr/>
          <p:nvPr/>
        </p:nvSpPr>
        <p:spPr>
          <a:xfrm>
            <a:off x="206832" y="3752919"/>
            <a:ext cx="2494035" cy="692497"/>
          </a:xfrm>
          <a:prstGeom prst="rect">
            <a:avLst/>
          </a:prstGeom>
        </p:spPr>
        <p:txBody>
          <a:bodyPr wrap="square">
            <a:spAutoFit/>
          </a:bodyPr>
          <a:lstStyle/>
          <a:p>
            <a:pPr algn="ctr"/>
            <a:r>
              <a:rPr lang="en-US" sz="1300" b="1" dirty="0" smtClean="0">
                <a:latin typeface="KG Call Me Maybe"/>
                <a:cs typeface="KG Call Me Maybe"/>
              </a:rPr>
              <a:t>Stay up to date on our class webpage to see your artwork and that of your classmates. Some coursework will be updated here as well!</a:t>
            </a:r>
            <a:r>
              <a:rPr lang="en-US" sz="1050" dirty="0" smtClean="0">
                <a:latin typeface="Century Gothic"/>
                <a:cs typeface="Century Gothic"/>
              </a:rPr>
              <a:t> </a:t>
            </a:r>
            <a:endParaRPr lang="en-US" sz="1050" dirty="0">
              <a:latin typeface="Century Gothic"/>
              <a:cs typeface="Century Gothic"/>
            </a:endParaRPr>
          </a:p>
        </p:txBody>
      </p:sp>
      <p:sp>
        <p:nvSpPr>
          <p:cNvPr id="14" name="TextBox 13"/>
          <p:cNvSpPr txBox="1"/>
          <p:nvPr/>
        </p:nvSpPr>
        <p:spPr>
          <a:xfrm>
            <a:off x="396813" y="3279202"/>
            <a:ext cx="3084531" cy="415498"/>
          </a:xfrm>
          <a:prstGeom prst="rect">
            <a:avLst/>
          </a:prstGeom>
          <a:noFill/>
        </p:spPr>
        <p:txBody>
          <a:bodyPr wrap="square" rtlCol="0">
            <a:spAutoFit/>
          </a:bodyPr>
          <a:lstStyle/>
          <a:p>
            <a:r>
              <a:rPr lang="en-US" sz="2100" b="1" dirty="0" smtClean="0">
                <a:latin typeface="KG Call Me Maybe"/>
                <a:cs typeface="KG Call Me Maybe"/>
              </a:rPr>
              <a:t> </a:t>
            </a:r>
            <a:r>
              <a:rPr lang="en-US" sz="2100" b="1" dirty="0" err="1" smtClean="0">
                <a:latin typeface="KG Call Me Maybe"/>
                <a:cs typeface="KG Call Me Maybe"/>
              </a:rPr>
              <a:t>www.thebrucezone.weebly.com</a:t>
            </a:r>
            <a:endParaRPr lang="en-US" sz="2100" dirty="0">
              <a:latin typeface="KG Call Me Maybe"/>
              <a:cs typeface="KG Call Me Maybe"/>
            </a:endParaRPr>
          </a:p>
        </p:txBody>
      </p:sp>
      <p:sp>
        <p:nvSpPr>
          <p:cNvPr id="16" name="TextBox 15"/>
          <p:cNvSpPr txBox="1"/>
          <p:nvPr/>
        </p:nvSpPr>
        <p:spPr>
          <a:xfrm>
            <a:off x="3239043" y="1921575"/>
            <a:ext cx="1619393" cy="1384995"/>
          </a:xfrm>
          <a:prstGeom prst="rect">
            <a:avLst/>
          </a:prstGeom>
          <a:noFill/>
        </p:spPr>
        <p:txBody>
          <a:bodyPr wrap="square" rtlCol="0">
            <a:spAutoFit/>
          </a:bodyPr>
          <a:lstStyle/>
          <a:p>
            <a:pPr algn="ctr"/>
            <a:r>
              <a:rPr lang="en-US" sz="2800" dirty="0" smtClean="0">
                <a:latin typeface="KG Call Me Maybe"/>
                <a:cs typeface="KG Call Me Maybe"/>
              </a:rPr>
              <a:t>TEXT</a:t>
            </a:r>
          </a:p>
          <a:p>
            <a:pPr algn="ctr"/>
            <a:r>
              <a:rPr lang="en-US" sz="2800" dirty="0" smtClean="0">
                <a:latin typeface="KG Call Me Maybe"/>
                <a:cs typeface="KG Call Me Maybe"/>
              </a:rPr>
              <a:t> MESSAGE ALERTS</a:t>
            </a:r>
          </a:p>
        </p:txBody>
      </p:sp>
      <p:sp>
        <p:nvSpPr>
          <p:cNvPr id="19" name="Rectangle 18"/>
          <p:cNvSpPr/>
          <p:nvPr/>
        </p:nvSpPr>
        <p:spPr>
          <a:xfrm>
            <a:off x="-25132" y="4536395"/>
            <a:ext cx="6862361" cy="584776"/>
          </a:xfrm>
          <a:prstGeom prst="rect">
            <a:avLst/>
          </a:prstGeom>
        </p:spPr>
        <p:txBody>
          <a:bodyPr wrap="square">
            <a:spAutoFit/>
          </a:bodyPr>
          <a:lstStyle/>
          <a:p>
            <a:pPr algn="ctr"/>
            <a:r>
              <a:rPr lang="en-US" sz="3200" dirty="0" smtClean="0">
                <a:latin typeface="bromello"/>
                <a:cs typeface="bromello"/>
              </a:rPr>
              <a:t>responsibility and  preparation </a:t>
            </a:r>
            <a:endParaRPr lang="en-US" sz="3200" dirty="0">
              <a:latin typeface="bromello"/>
              <a:cs typeface="bromello"/>
            </a:endParaRPr>
          </a:p>
        </p:txBody>
      </p:sp>
      <p:sp>
        <p:nvSpPr>
          <p:cNvPr id="20" name="Rectangle 19"/>
          <p:cNvSpPr/>
          <p:nvPr/>
        </p:nvSpPr>
        <p:spPr>
          <a:xfrm>
            <a:off x="206832" y="5291224"/>
            <a:ext cx="2008729" cy="1554272"/>
          </a:xfrm>
          <a:prstGeom prst="rect">
            <a:avLst/>
          </a:prstGeom>
        </p:spPr>
        <p:txBody>
          <a:bodyPr wrap="square">
            <a:spAutoFit/>
          </a:bodyPr>
          <a:lstStyle/>
          <a:p>
            <a:pPr algn="ctr"/>
            <a:r>
              <a:rPr lang="en-US" sz="1900" b="1" dirty="0">
                <a:solidFill>
                  <a:srgbClr val="000000"/>
                </a:solidFill>
                <a:latin typeface="KG Call Me Maybe"/>
                <a:cs typeface="KG Call Me Maybe"/>
              </a:rPr>
              <a:t>Come </a:t>
            </a:r>
            <a:endParaRPr lang="en-US" sz="1900" b="1" dirty="0" smtClean="0">
              <a:solidFill>
                <a:srgbClr val="000000"/>
              </a:solidFill>
              <a:latin typeface="KG Call Me Maybe"/>
              <a:cs typeface="KG Call Me Maybe"/>
            </a:endParaRPr>
          </a:p>
          <a:p>
            <a:pPr algn="ctr"/>
            <a:r>
              <a:rPr lang="en-US" sz="1900" b="1" dirty="0" smtClean="0">
                <a:solidFill>
                  <a:srgbClr val="000000"/>
                </a:solidFill>
                <a:latin typeface="KG Call Me Maybe"/>
                <a:cs typeface="KG Call Me Maybe"/>
              </a:rPr>
              <a:t>prepared </a:t>
            </a:r>
            <a:r>
              <a:rPr lang="en-US" sz="1900" b="1" dirty="0">
                <a:solidFill>
                  <a:srgbClr val="000000"/>
                </a:solidFill>
                <a:latin typeface="KG Call Me Maybe"/>
                <a:cs typeface="KG Call Me Maybe"/>
              </a:rPr>
              <a:t>to </a:t>
            </a:r>
            <a:endParaRPr lang="en-US" sz="1900" b="1" dirty="0" smtClean="0">
              <a:solidFill>
                <a:srgbClr val="000000"/>
              </a:solidFill>
              <a:latin typeface="KG Call Me Maybe"/>
              <a:cs typeface="KG Call Me Maybe"/>
            </a:endParaRPr>
          </a:p>
          <a:p>
            <a:pPr algn="ctr"/>
            <a:r>
              <a:rPr lang="en-US" sz="1900" b="1" dirty="0" smtClean="0">
                <a:solidFill>
                  <a:srgbClr val="000000"/>
                </a:solidFill>
                <a:latin typeface="KG Call Me Maybe"/>
                <a:cs typeface="KG Call Me Maybe"/>
              </a:rPr>
              <a:t>class </a:t>
            </a:r>
            <a:r>
              <a:rPr lang="en-US" sz="1900" b="1" dirty="0">
                <a:solidFill>
                  <a:srgbClr val="000000"/>
                </a:solidFill>
                <a:latin typeface="KG Call Me Maybe"/>
                <a:cs typeface="KG Call Me Maybe"/>
              </a:rPr>
              <a:t>with your </a:t>
            </a:r>
            <a:r>
              <a:rPr lang="en-US" sz="1900" b="1" dirty="0" smtClean="0">
                <a:solidFill>
                  <a:srgbClr val="000000"/>
                </a:solidFill>
                <a:latin typeface="KG Call Me Maybe"/>
                <a:cs typeface="KG Call Me Maybe"/>
              </a:rPr>
              <a:t>sketchbook, </a:t>
            </a:r>
            <a:r>
              <a:rPr lang="en-US" sz="1900" b="1" dirty="0">
                <a:solidFill>
                  <a:srgbClr val="000000"/>
                </a:solidFill>
                <a:latin typeface="KG Call Me Maybe"/>
                <a:cs typeface="KG Call Me Maybe"/>
              </a:rPr>
              <a:t>planner, </a:t>
            </a:r>
            <a:r>
              <a:rPr lang="en-US" sz="1900" b="1" dirty="0" smtClean="0">
                <a:solidFill>
                  <a:srgbClr val="000000"/>
                </a:solidFill>
                <a:latin typeface="KG Call Me Maybe"/>
                <a:cs typeface="KG Call Me Maybe"/>
              </a:rPr>
              <a:t>drawing tools, and personal supplies</a:t>
            </a:r>
            <a:endParaRPr lang="en-US" sz="1900" dirty="0">
              <a:solidFill>
                <a:srgbClr val="000000"/>
              </a:solidFill>
              <a:latin typeface="KG Call Me Maybe"/>
              <a:cs typeface="KG Call Me Maybe"/>
            </a:endParaRPr>
          </a:p>
        </p:txBody>
      </p:sp>
      <p:sp>
        <p:nvSpPr>
          <p:cNvPr id="21" name="Rectangle 20"/>
          <p:cNvSpPr/>
          <p:nvPr/>
        </p:nvSpPr>
        <p:spPr>
          <a:xfrm>
            <a:off x="2534968" y="5041197"/>
            <a:ext cx="2008729" cy="1846659"/>
          </a:xfrm>
          <a:prstGeom prst="rect">
            <a:avLst/>
          </a:prstGeom>
        </p:spPr>
        <p:txBody>
          <a:bodyPr wrap="square">
            <a:spAutoFit/>
          </a:bodyPr>
          <a:lstStyle/>
          <a:p>
            <a:pPr algn="ctr"/>
            <a:endParaRPr lang="en-US" sz="1900" b="1" dirty="0">
              <a:latin typeface="KG Call Me Maybe"/>
              <a:cs typeface="KG Call Me Maybe"/>
            </a:endParaRPr>
          </a:p>
          <a:p>
            <a:pPr algn="ctr"/>
            <a:r>
              <a:rPr lang="en-US" sz="1900" b="1" dirty="0" smtClean="0">
                <a:latin typeface="KG Call Me Maybe"/>
                <a:cs typeface="KG Call Me Maybe"/>
              </a:rPr>
              <a:t>Start working </a:t>
            </a:r>
            <a:r>
              <a:rPr lang="en-US" sz="1900" b="1" dirty="0">
                <a:latin typeface="KG Call Me Maybe"/>
                <a:cs typeface="KG Call Me Maybe"/>
              </a:rPr>
              <a:t>on </a:t>
            </a:r>
            <a:endParaRPr lang="en-US" sz="1900" b="1" dirty="0" smtClean="0">
              <a:latin typeface="KG Call Me Maybe"/>
              <a:cs typeface="KG Call Me Maybe"/>
            </a:endParaRPr>
          </a:p>
          <a:p>
            <a:pPr algn="ctr"/>
            <a:r>
              <a:rPr lang="en-US" sz="1900" b="1" dirty="0" smtClean="0">
                <a:latin typeface="KG Call Me Maybe"/>
                <a:cs typeface="KG Call Me Maybe"/>
              </a:rPr>
              <a:t>bell </a:t>
            </a:r>
            <a:r>
              <a:rPr lang="en-US" sz="1900" b="1" dirty="0">
                <a:latin typeface="KG Call Me Maybe"/>
                <a:cs typeface="KG Call Me Maybe"/>
              </a:rPr>
              <a:t>ringers </a:t>
            </a:r>
            <a:r>
              <a:rPr lang="en-US" sz="1900" b="1" dirty="0" smtClean="0">
                <a:latin typeface="KG Call Me Maybe"/>
                <a:cs typeface="KG Call Me Maybe"/>
              </a:rPr>
              <a:t>immediately. The 1</a:t>
            </a:r>
            <a:r>
              <a:rPr lang="en-US" sz="1900" b="1" baseline="30000" dirty="0" smtClean="0">
                <a:latin typeface="KG Call Me Maybe"/>
                <a:cs typeface="KG Call Me Maybe"/>
              </a:rPr>
              <a:t>st</a:t>
            </a:r>
            <a:r>
              <a:rPr lang="en-US" sz="1900" b="1" dirty="0" smtClean="0">
                <a:latin typeface="KG Call Me Maybe"/>
                <a:cs typeface="KG Call Me Maybe"/>
              </a:rPr>
              <a:t> 5 minutes is for free sketching. These sketches will be graded each term.</a:t>
            </a:r>
            <a:endParaRPr lang="en-US" sz="1900" dirty="0">
              <a:latin typeface="KG Call Me Maybe"/>
              <a:cs typeface="KG Call Me Maybe"/>
            </a:endParaRPr>
          </a:p>
        </p:txBody>
      </p:sp>
      <p:sp>
        <p:nvSpPr>
          <p:cNvPr id="22" name="Rectangle 21"/>
          <p:cNvSpPr/>
          <p:nvPr/>
        </p:nvSpPr>
        <p:spPr>
          <a:xfrm>
            <a:off x="4838314" y="5189620"/>
            <a:ext cx="1824956" cy="1846659"/>
          </a:xfrm>
          <a:prstGeom prst="rect">
            <a:avLst/>
          </a:prstGeom>
        </p:spPr>
        <p:txBody>
          <a:bodyPr wrap="square">
            <a:spAutoFit/>
          </a:bodyPr>
          <a:lstStyle/>
          <a:p>
            <a:pPr algn="ctr"/>
            <a:r>
              <a:rPr lang="en-US" sz="1900" b="1" dirty="0">
                <a:latin typeface="KG Call Me Maybe"/>
                <a:cs typeface="KG Call Me Maybe"/>
              </a:rPr>
              <a:t>Work </a:t>
            </a:r>
            <a:r>
              <a:rPr lang="en-US" sz="1900" b="1" dirty="0" smtClean="0">
                <a:latin typeface="KG Call Me Maybe"/>
                <a:cs typeface="KG Call Me Maybe"/>
              </a:rPr>
              <a:t>must</a:t>
            </a:r>
          </a:p>
          <a:p>
            <a:pPr algn="ctr"/>
            <a:r>
              <a:rPr lang="en-US" sz="1900" b="1" dirty="0" smtClean="0">
                <a:latin typeface="KG Call Me Maybe"/>
                <a:cs typeface="KG Call Me Maybe"/>
              </a:rPr>
              <a:t> </a:t>
            </a:r>
            <a:r>
              <a:rPr lang="en-US" sz="1900" b="1" dirty="0">
                <a:latin typeface="KG Call Me Maybe"/>
                <a:cs typeface="KG Call Me Maybe"/>
              </a:rPr>
              <a:t>be turned in on </a:t>
            </a:r>
            <a:r>
              <a:rPr lang="en-US" sz="1900" b="1" dirty="0" smtClean="0">
                <a:latin typeface="KG Call Me Maybe"/>
                <a:cs typeface="KG Call Me Maybe"/>
              </a:rPr>
              <a:t>the due </a:t>
            </a:r>
            <a:r>
              <a:rPr lang="en-US" sz="1900" b="1" dirty="0">
                <a:latin typeface="KG Call Me Maybe"/>
                <a:cs typeface="KG Call Me Maybe"/>
              </a:rPr>
              <a:t>date. </a:t>
            </a:r>
            <a:r>
              <a:rPr lang="en-US" sz="1900" b="1" dirty="0" smtClean="0">
                <a:latin typeface="KG Call Me Maybe"/>
                <a:cs typeface="KG Call Me Maybe"/>
              </a:rPr>
              <a:t>While deadlines in art are flexible, there will be a hard cut off for major projects.</a:t>
            </a:r>
            <a:endParaRPr lang="en-US" sz="1900" b="1" dirty="0">
              <a:latin typeface="KG Call Me Maybe"/>
              <a:cs typeface="KG Call Me Maybe"/>
            </a:endParaRPr>
          </a:p>
        </p:txBody>
      </p:sp>
      <p:sp>
        <p:nvSpPr>
          <p:cNvPr id="23" name="TextBox 22"/>
          <p:cNvSpPr txBox="1"/>
          <p:nvPr/>
        </p:nvSpPr>
        <p:spPr>
          <a:xfrm>
            <a:off x="-25132" y="7253168"/>
            <a:ext cx="3106992" cy="400110"/>
          </a:xfrm>
          <a:prstGeom prst="rect">
            <a:avLst/>
          </a:prstGeom>
          <a:noFill/>
        </p:spPr>
        <p:txBody>
          <a:bodyPr wrap="square" rtlCol="0">
            <a:spAutoFit/>
          </a:bodyPr>
          <a:lstStyle/>
          <a:p>
            <a:pPr algn="ctr"/>
            <a:r>
              <a:rPr lang="en-US" sz="2000" b="1" dirty="0" smtClean="0">
                <a:latin typeface="KG Change This Heart"/>
                <a:cs typeface="KG Change This Heart"/>
              </a:rPr>
              <a:t>Class Materials</a:t>
            </a:r>
          </a:p>
        </p:txBody>
      </p:sp>
      <p:sp>
        <p:nvSpPr>
          <p:cNvPr id="24" name="TextBox 23"/>
          <p:cNvSpPr txBox="1"/>
          <p:nvPr/>
        </p:nvSpPr>
        <p:spPr>
          <a:xfrm>
            <a:off x="-290840" y="7635013"/>
            <a:ext cx="2167467" cy="292388"/>
          </a:xfrm>
          <a:prstGeom prst="rect">
            <a:avLst/>
          </a:prstGeom>
          <a:noFill/>
        </p:spPr>
        <p:txBody>
          <a:bodyPr wrap="square" rtlCol="0">
            <a:spAutoFit/>
          </a:bodyPr>
          <a:lstStyle/>
          <a:p>
            <a:pPr algn="ctr"/>
            <a:r>
              <a:rPr lang="en-US" sz="1300" b="1" dirty="0" smtClean="0">
                <a:latin typeface="KG Call Me Maybe"/>
                <a:cs typeface="KG Call Me Maybe"/>
              </a:rPr>
              <a:t>Personal Sketchbook (provided)</a:t>
            </a:r>
            <a:endParaRPr lang="en-US" sz="1300" b="1" dirty="0">
              <a:latin typeface="KG Call Me Maybe"/>
              <a:cs typeface="KG Call Me Maybe"/>
            </a:endParaRPr>
          </a:p>
        </p:txBody>
      </p:sp>
      <p:sp>
        <p:nvSpPr>
          <p:cNvPr id="25" name="TextBox 24"/>
          <p:cNvSpPr txBox="1"/>
          <p:nvPr/>
        </p:nvSpPr>
        <p:spPr>
          <a:xfrm>
            <a:off x="-164141" y="7953348"/>
            <a:ext cx="1247874" cy="292388"/>
          </a:xfrm>
          <a:prstGeom prst="rect">
            <a:avLst/>
          </a:prstGeom>
          <a:noFill/>
        </p:spPr>
        <p:txBody>
          <a:bodyPr wrap="square" rtlCol="0">
            <a:spAutoFit/>
          </a:bodyPr>
          <a:lstStyle/>
          <a:p>
            <a:pPr algn="ctr"/>
            <a:r>
              <a:rPr lang="en-US" sz="1300" b="1" dirty="0" smtClean="0">
                <a:latin typeface="KG Call Me Maybe"/>
                <a:cs typeface="KG Call Me Maybe"/>
              </a:rPr>
              <a:t>Artist Pencils</a:t>
            </a:r>
            <a:endParaRPr lang="en-US" sz="1300" b="1" dirty="0">
              <a:latin typeface="KG Call Me Maybe"/>
              <a:cs typeface="KG Call Me Maybe"/>
            </a:endParaRPr>
          </a:p>
        </p:txBody>
      </p:sp>
      <p:sp>
        <p:nvSpPr>
          <p:cNvPr id="26" name="TextBox 25"/>
          <p:cNvSpPr txBox="1"/>
          <p:nvPr/>
        </p:nvSpPr>
        <p:spPr>
          <a:xfrm>
            <a:off x="-67308" y="8306598"/>
            <a:ext cx="1097270" cy="292388"/>
          </a:xfrm>
          <a:prstGeom prst="rect">
            <a:avLst/>
          </a:prstGeom>
          <a:noFill/>
        </p:spPr>
        <p:txBody>
          <a:bodyPr wrap="square" rtlCol="0">
            <a:spAutoFit/>
          </a:bodyPr>
          <a:lstStyle/>
          <a:p>
            <a:pPr algn="ctr"/>
            <a:r>
              <a:rPr lang="en-US" sz="1300" b="1" dirty="0" smtClean="0">
                <a:latin typeface="KG Call Me Maybe"/>
                <a:cs typeface="KG Call Me Maybe"/>
              </a:rPr>
              <a:t>Personal Agenda</a:t>
            </a:r>
            <a:endParaRPr lang="en-US" sz="1300" b="1" dirty="0">
              <a:latin typeface="KG Call Me Maybe"/>
              <a:cs typeface="KG Call Me Maybe"/>
            </a:endParaRPr>
          </a:p>
        </p:txBody>
      </p:sp>
      <p:sp>
        <p:nvSpPr>
          <p:cNvPr id="27" name="Rectangle 26"/>
          <p:cNvSpPr/>
          <p:nvPr/>
        </p:nvSpPr>
        <p:spPr>
          <a:xfrm>
            <a:off x="3415463" y="7484226"/>
            <a:ext cx="853468" cy="1219744"/>
          </a:xfrm>
          <a:prstGeom prst="rect">
            <a:avLst/>
          </a:prstGeom>
          <a:solidFill>
            <a:schemeClr val="bg1">
              <a:lumMod val="50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200" dirty="0">
              <a:latin typeface="KG Change This Heart"/>
              <a:cs typeface="KG Change This Heart"/>
            </a:endParaRPr>
          </a:p>
        </p:txBody>
      </p:sp>
      <p:sp>
        <p:nvSpPr>
          <p:cNvPr id="28" name="Rectangle 27"/>
          <p:cNvSpPr/>
          <p:nvPr/>
        </p:nvSpPr>
        <p:spPr>
          <a:xfrm>
            <a:off x="4268931" y="7484226"/>
            <a:ext cx="690938" cy="1223201"/>
          </a:xfrm>
          <a:prstGeom prst="rect">
            <a:avLst/>
          </a:prstGeom>
          <a:solidFill>
            <a:schemeClr val="bg1">
              <a:lumMod val="6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200" dirty="0">
              <a:latin typeface="KG Change This Heart"/>
              <a:cs typeface="KG Change This Heart"/>
            </a:endParaRPr>
          </a:p>
        </p:txBody>
      </p:sp>
      <p:sp>
        <p:nvSpPr>
          <p:cNvPr id="29" name="Rectangle 28"/>
          <p:cNvSpPr/>
          <p:nvPr/>
        </p:nvSpPr>
        <p:spPr>
          <a:xfrm>
            <a:off x="4952658" y="7484226"/>
            <a:ext cx="690938" cy="1219744"/>
          </a:xfrm>
          <a:prstGeom prst="rect">
            <a:avLst/>
          </a:prstGeom>
          <a:solidFill>
            <a:schemeClr val="bg1">
              <a:lumMod val="75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200" dirty="0">
              <a:latin typeface="KG Change This Heart"/>
              <a:cs typeface="KG Change This Heart"/>
            </a:endParaRPr>
          </a:p>
        </p:txBody>
      </p:sp>
      <p:sp>
        <p:nvSpPr>
          <p:cNvPr id="30" name="Rectangle 29"/>
          <p:cNvSpPr/>
          <p:nvPr/>
        </p:nvSpPr>
        <p:spPr>
          <a:xfrm>
            <a:off x="5643596" y="7484226"/>
            <a:ext cx="690938" cy="1219744"/>
          </a:xfrm>
          <a:prstGeom prst="rect">
            <a:avLst/>
          </a:prstGeom>
          <a:solidFill>
            <a:schemeClr val="bg1">
              <a:lumMod val="85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dirty="0" smtClean="0">
                <a:solidFill>
                  <a:srgbClr val="000000"/>
                </a:solidFill>
                <a:latin typeface="KG Change This Heart"/>
                <a:cs typeface="KG Change This Heart"/>
              </a:rPr>
              <a:t>Exploring </a:t>
            </a:r>
            <a:r>
              <a:rPr lang="en-US" sz="1200" dirty="0" err="1">
                <a:solidFill>
                  <a:srgbClr val="000000"/>
                </a:solidFill>
                <a:latin typeface="KG Change This Heart"/>
                <a:cs typeface="KG Change This Heart"/>
              </a:rPr>
              <a:t>C</a:t>
            </a:r>
            <a:r>
              <a:rPr lang="en-US" sz="1200" dirty="0" err="1" smtClean="0">
                <a:solidFill>
                  <a:srgbClr val="000000"/>
                </a:solidFill>
                <a:latin typeface="KG Change This Heart"/>
                <a:cs typeface="KG Change This Heart"/>
              </a:rPr>
              <a:t>olour</a:t>
            </a:r>
            <a:endParaRPr lang="en-US" sz="1200" dirty="0">
              <a:solidFill>
                <a:srgbClr val="000000"/>
              </a:solidFill>
              <a:latin typeface="KG Change This Heart"/>
              <a:cs typeface="KG Change This Heart"/>
            </a:endParaRPr>
          </a:p>
        </p:txBody>
      </p:sp>
      <p:sp>
        <p:nvSpPr>
          <p:cNvPr id="31" name="Rectangle 30"/>
          <p:cNvSpPr/>
          <p:nvPr/>
        </p:nvSpPr>
        <p:spPr>
          <a:xfrm>
            <a:off x="6329309" y="7484226"/>
            <a:ext cx="512583" cy="1223202"/>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dirty="0" smtClean="0">
                <a:solidFill>
                  <a:srgbClr val="000000"/>
                </a:solidFill>
                <a:latin typeface="KG Change This Heart"/>
                <a:cs typeface="KG Change This Heart"/>
              </a:rPr>
              <a:t>Final Project</a:t>
            </a:r>
            <a:endParaRPr lang="en-US" sz="1200" dirty="0">
              <a:solidFill>
                <a:srgbClr val="000000"/>
              </a:solidFill>
              <a:latin typeface="KG Change This Heart"/>
              <a:cs typeface="KG Change This Heart"/>
            </a:endParaRPr>
          </a:p>
        </p:txBody>
      </p:sp>
      <p:sp>
        <p:nvSpPr>
          <p:cNvPr id="32" name="TextBox 31"/>
          <p:cNvSpPr txBox="1"/>
          <p:nvPr/>
        </p:nvSpPr>
        <p:spPr>
          <a:xfrm>
            <a:off x="3436250" y="7256218"/>
            <a:ext cx="853467" cy="646331"/>
          </a:xfrm>
          <a:prstGeom prst="rect">
            <a:avLst/>
          </a:prstGeom>
          <a:noFill/>
        </p:spPr>
        <p:txBody>
          <a:bodyPr wrap="square" rtlCol="0">
            <a:spAutoFit/>
          </a:bodyPr>
          <a:lstStyle/>
          <a:p>
            <a:pPr algn="ctr"/>
            <a:r>
              <a:rPr lang="en-US" sz="1200" dirty="0" smtClean="0">
                <a:latin typeface="KG Change This Heart"/>
                <a:cs typeface="KG Change This Heart"/>
              </a:rPr>
              <a:t>22½ </a:t>
            </a:r>
            <a:r>
              <a:rPr lang="en-US" sz="1200" dirty="0" smtClean="0">
                <a:latin typeface="KG Change This Heart"/>
                <a:cs typeface="KG Change This Heart"/>
              </a:rPr>
              <a:t>%</a:t>
            </a:r>
            <a:endParaRPr lang="en-US" sz="1200" dirty="0" smtClean="0">
              <a:latin typeface="KG Change This Heart"/>
              <a:cs typeface="KG Change This Heart"/>
            </a:endParaRPr>
          </a:p>
          <a:p>
            <a:endParaRPr lang="en-US" sz="1200" dirty="0" smtClean="0">
              <a:latin typeface="KG Change This Heart"/>
              <a:cs typeface="KG Change This Heart"/>
            </a:endParaRPr>
          </a:p>
          <a:p>
            <a:endParaRPr lang="en-US" sz="1200" dirty="0">
              <a:latin typeface="KG Change This Heart"/>
              <a:cs typeface="KG Change This Heart"/>
            </a:endParaRPr>
          </a:p>
        </p:txBody>
      </p:sp>
      <p:sp>
        <p:nvSpPr>
          <p:cNvPr id="33" name="TextBox 32"/>
          <p:cNvSpPr txBox="1"/>
          <p:nvPr/>
        </p:nvSpPr>
        <p:spPr>
          <a:xfrm>
            <a:off x="4202396" y="7260788"/>
            <a:ext cx="742572" cy="646331"/>
          </a:xfrm>
          <a:prstGeom prst="rect">
            <a:avLst/>
          </a:prstGeom>
          <a:noFill/>
        </p:spPr>
        <p:txBody>
          <a:bodyPr wrap="square" rtlCol="0">
            <a:spAutoFit/>
          </a:bodyPr>
          <a:lstStyle/>
          <a:p>
            <a:pPr algn="ctr"/>
            <a:r>
              <a:rPr lang="en-US" sz="1200" dirty="0" smtClean="0">
                <a:latin typeface="KG Change This Heart"/>
                <a:cs typeface="KG Change This Heart"/>
              </a:rPr>
              <a:t>22½ %</a:t>
            </a:r>
            <a:endParaRPr lang="en-US" sz="1200" dirty="0" smtClean="0">
              <a:latin typeface="KG Change This Heart"/>
              <a:cs typeface="KG Change This Heart"/>
            </a:endParaRPr>
          </a:p>
          <a:p>
            <a:endParaRPr lang="en-US" sz="1200" dirty="0" smtClean="0">
              <a:latin typeface="KG Change This Heart"/>
              <a:cs typeface="KG Change This Heart"/>
            </a:endParaRPr>
          </a:p>
          <a:p>
            <a:endParaRPr lang="en-US" sz="1200" dirty="0">
              <a:latin typeface="KG Change This Heart"/>
              <a:cs typeface="KG Change This Heart"/>
            </a:endParaRPr>
          </a:p>
        </p:txBody>
      </p:sp>
      <p:sp>
        <p:nvSpPr>
          <p:cNvPr id="34" name="TextBox 33"/>
          <p:cNvSpPr txBox="1"/>
          <p:nvPr/>
        </p:nvSpPr>
        <p:spPr>
          <a:xfrm>
            <a:off x="4912791" y="7265479"/>
            <a:ext cx="730805" cy="646331"/>
          </a:xfrm>
          <a:prstGeom prst="rect">
            <a:avLst/>
          </a:prstGeom>
          <a:noFill/>
        </p:spPr>
        <p:txBody>
          <a:bodyPr wrap="square" rtlCol="0">
            <a:spAutoFit/>
          </a:bodyPr>
          <a:lstStyle/>
          <a:p>
            <a:pPr algn="ctr"/>
            <a:r>
              <a:rPr lang="en-US" sz="1200" dirty="0">
                <a:latin typeface="KG Change This Heart"/>
                <a:cs typeface="KG Change This Heart"/>
              </a:rPr>
              <a:t>22</a:t>
            </a:r>
            <a:r>
              <a:rPr lang="en-US" sz="1200" dirty="0" smtClean="0">
                <a:latin typeface="KG Change This Heart"/>
                <a:cs typeface="KG Change This Heart"/>
              </a:rPr>
              <a:t>½ %</a:t>
            </a:r>
            <a:endParaRPr lang="en-US" sz="1200" dirty="0" smtClean="0">
              <a:latin typeface="KG Change This Heart"/>
              <a:cs typeface="KG Change This Heart"/>
            </a:endParaRPr>
          </a:p>
          <a:p>
            <a:endParaRPr lang="en-US" sz="1200" dirty="0" smtClean="0">
              <a:latin typeface="KG Change This Heart"/>
              <a:cs typeface="KG Change This Heart"/>
            </a:endParaRPr>
          </a:p>
          <a:p>
            <a:endParaRPr lang="en-US" sz="1200" dirty="0">
              <a:latin typeface="KG Change This Heart"/>
              <a:cs typeface="KG Change This Heart"/>
            </a:endParaRPr>
          </a:p>
        </p:txBody>
      </p:sp>
      <p:sp>
        <p:nvSpPr>
          <p:cNvPr id="35" name="TextBox 34"/>
          <p:cNvSpPr txBox="1"/>
          <p:nvPr/>
        </p:nvSpPr>
        <p:spPr>
          <a:xfrm>
            <a:off x="5643596" y="7265479"/>
            <a:ext cx="730805" cy="646331"/>
          </a:xfrm>
          <a:prstGeom prst="rect">
            <a:avLst/>
          </a:prstGeom>
          <a:noFill/>
        </p:spPr>
        <p:txBody>
          <a:bodyPr wrap="square" rtlCol="0">
            <a:spAutoFit/>
          </a:bodyPr>
          <a:lstStyle/>
          <a:p>
            <a:pPr algn="ctr"/>
            <a:r>
              <a:rPr lang="en-US" sz="1200" dirty="0">
                <a:latin typeface="KG Change This Heart"/>
                <a:cs typeface="KG Change This Heart"/>
              </a:rPr>
              <a:t>22</a:t>
            </a:r>
            <a:r>
              <a:rPr lang="en-US" sz="1200" dirty="0" smtClean="0">
                <a:latin typeface="KG Change This Heart"/>
                <a:cs typeface="KG Change This Heart"/>
              </a:rPr>
              <a:t>½ %</a:t>
            </a:r>
            <a:endParaRPr lang="en-US" sz="1200" dirty="0" smtClean="0">
              <a:latin typeface="KG Change This Heart"/>
              <a:cs typeface="KG Change This Heart"/>
            </a:endParaRPr>
          </a:p>
          <a:p>
            <a:endParaRPr lang="en-US" sz="1200" dirty="0" smtClean="0">
              <a:latin typeface="KG Change This Heart"/>
              <a:cs typeface="KG Change This Heart"/>
            </a:endParaRPr>
          </a:p>
          <a:p>
            <a:endParaRPr lang="en-US" sz="1200" dirty="0">
              <a:latin typeface="KG Change This Heart"/>
              <a:cs typeface="KG Change This Heart"/>
            </a:endParaRPr>
          </a:p>
        </p:txBody>
      </p:sp>
      <p:sp>
        <p:nvSpPr>
          <p:cNvPr id="36" name="TextBox 35"/>
          <p:cNvSpPr txBox="1"/>
          <p:nvPr/>
        </p:nvSpPr>
        <p:spPr>
          <a:xfrm>
            <a:off x="6163733" y="7265479"/>
            <a:ext cx="856513" cy="646331"/>
          </a:xfrm>
          <a:prstGeom prst="rect">
            <a:avLst/>
          </a:prstGeom>
          <a:noFill/>
        </p:spPr>
        <p:txBody>
          <a:bodyPr wrap="square" rtlCol="0">
            <a:spAutoFit/>
          </a:bodyPr>
          <a:lstStyle/>
          <a:p>
            <a:pPr algn="ctr"/>
            <a:r>
              <a:rPr lang="en-US" sz="1200" dirty="0" smtClean="0">
                <a:latin typeface="KG Change This Heart"/>
                <a:cs typeface="KG Change This Heart"/>
              </a:rPr>
              <a:t>10%</a:t>
            </a:r>
          </a:p>
          <a:p>
            <a:endParaRPr lang="en-US" sz="1200" dirty="0" smtClean="0">
              <a:latin typeface="KG Change This Heart"/>
              <a:cs typeface="KG Change This Heart"/>
            </a:endParaRPr>
          </a:p>
          <a:p>
            <a:endParaRPr lang="en-US" sz="1200" dirty="0">
              <a:latin typeface="KG Change This Heart"/>
              <a:cs typeface="KG Change This Heart"/>
            </a:endParaRPr>
          </a:p>
        </p:txBody>
      </p:sp>
      <p:sp>
        <p:nvSpPr>
          <p:cNvPr id="37" name="Rectangle 36"/>
          <p:cNvSpPr/>
          <p:nvPr/>
        </p:nvSpPr>
        <p:spPr>
          <a:xfrm rot="16200000">
            <a:off x="3950192" y="7876540"/>
            <a:ext cx="1247358" cy="430887"/>
          </a:xfrm>
          <a:prstGeom prst="rect">
            <a:avLst/>
          </a:prstGeom>
        </p:spPr>
        <p:txBody>
          <a:bodyPr wrap="square">
            <a:spAutoFit/>
          </a:bodyPr>
          <a:lstStyle/>
          <a:p>
            <a:pPr algn="ctr"/>
            <a:r>
              <a:rPr lang="en-US" sz="1100" dirty="0" smtClean="0">
                <a:solidFill>
                  <a:schemeClr val="bg1"/>
                </a:solidFill>
                <a:latin typeface="KG Change This Heart"/>
                <a:cs typeface="KG Change This Heart"/>
              </a:rPr>
              <a:t>Drawing &amp; Sketching</a:t>
            </a:r>
            <a:endParaRPr lang="en-US" sz="1100" dirty="0">
              <a:solidFill>
                <a:schemeClr val="bg1"/>
              </a:solidFill>
              <a:latin typeface="KG Change This Heart"/>
              <a:cs typeface="KG Change This Heart"/>
            </a:endParaRPr>
          </a:p>
        </p:txBody>
      </p:sp>
      <p:sp>
        <p:nvSpPr>
          <p:cNvPr id="38" name="Rectangle 37"/>
          <p:cNvSpPr/>
          <p:nvPr/>
        </p:nvSpPr>
        <p:spPr>
          <a:xfrm rot="16200000">
            <a:off x="4677400" y="7889486"/>
            <a:ext cx="1238320" cy="461665"/>
          </a:xfrm>
          <a:prstGeom prst="rect">
            <a:avLst/>
          </a:prstGeom>
        </p:spPr>
        <p:txBody>
          <a:bodyPr wrap="square">
            <a:spAutoFit/>
          </a:bodyPr>
          <a:lstStyle/>
          <a:p>
            <a:pPr algn="ctr"/>
            <a:r>
              <a:rPr lang="en-US" sz="1200" dirty="0" smtClean="0">
                <a:solidFill>
                  <a:schemeClr val="bg1"/>
                </a:solidFill>
                <a:latin typeface="KG Change This Heart"/>
                <a:cs typeface="KG Change This Heart"/>
              </a:rPr>
              <a:t>Creating Form</a:t>
            </a:r>
            <a:endParaRPr lang="en-US" sz="1200" dirty="0">
              <a:solidFill>
                <a:schemeClr val="bg1"/>
              </a:solidFill>
              <a:latin typeface="KG Change This Heart"/>
              <a:cs typeface="KG Change This Heart"/>
            </a:endParaRPr>
          </a:p>
        </p:txBody>
      </p:sp>
      <p:sp>
        <p:nvSpPr>
          <p:cNvPr id="41" name="Rectangle 40"/>
          <p:cNvSpPr/>
          <p:nvPr/>
        </p:nvSpPr>
        <p:spPr>
          <a:xfrm rot="16200000">
            <a:off x="3171814" y="7817099"/>
            <a:ext cx="1256895" cy="553998"/>
          </a:xfrm>
          <a:prstGeom prst="rect">
            <a:avLst/>
          </a:prstGeom>
        </p:spPr>
        <p:txBody>
          <a:bodyPr wrap="square">
            <a:spAutoFit/>
          </a:bodyPr>
          <a:lstStyle/>
          <a:p>
            <a:pPr algn="ctr"/>
            <a:r>
              <a:rPr lang="en-US" sz="1500" dirty="0" smtClean="0">
                <a:solidFill>
                  <a:schemeClr val="bg1"/>
                </a:solidFill>
                <a:latin typeface="KG Change This Heart"/>
                <a:cs typeface="KG Change This Heart"/>
              </a:rPr>
              <a:t>Intro to Art</a:t>
            </a:r>
            <a:endParaRPr lang="en-US" sz="1500" dirty="0">
              <a:solidFill>
                <a:schemeClr val="bg1"/>
              </a:solidFill>
              <a:latin typeface="KG Change This Heart"/>
              <a:cs typeface="KG Change This Heart"/>
            </a:endParaRPr>
          </a:p>
        </p:txBody>
      </p:sp>
      <p:sp>
        <p:nvSpPr>
          <p:cNvPr id="42" name="Half Frame 41"/>
          <p:cNvSpPr/>
          <p:nvPr/>
        </p:nvSpPr>
        <p:spPr>
          <a:xfrm rot="10800000">
            <a:off x="6163733" y="339311"/>
            <a:ext cx="554559" cy="643546"/>
          </a:xfrm>
          <a:prstGeom prst="halfFrame">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3" name="Half Frame 42"/>
          <p:cNvSpPr/>
          <p:nvPr/>
        </p:nvSpPr>
        <p:spPr>
          <a:xfrm>
            <a:off x="152604" y="21088"/>
            <a:ext cx="554559" cy="643546"/>
          </a:xfrm>
          <a:prstGeom prst="halfFrame">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TextBox 45"/>
          <p:cNvSpPr txBox="1"/>
          <p:nvPr/>
        </p:nvSpPr>
        <p:spPr>
          <a:xfrm rot="413096">
            <a:off x="1041959" y="7728838"/>
            <a:ext cx="1277283" cy="276999"/>
          </a:xfrm>
          <a:prstGeom prst="rect">
            <a:avLst/>
          </a:prstGeom>
          <a:noFill/>
        </p:spPr>
        <p:txBody>
          <a:bodyPr wrap="square" rtlCol="0">
            <a:spAutoFit/>
          </a:bodyPr>
          <a:lstStyle/>
          <a:p>
            <a:r>
              <a:rPr lang="en-US" sz="1200" dirty="0" smtClean="0">
                <a:latin typeface="APBCaramelCappuccino"/>
                <a:cs typeface="APBCaramelCappuccino"/>
              </a:rPr>
              <a:t>____</a:t>
            </a:r>
            <a:endParaRPr lang="en-US" sz="1200" dirty="0">
              <a:latin typeface="APBCaramelCappuccino"/>
              <a:cs typeface="APBCaramelCappuccino"/>
            </a:endParaRPr>
          </a:p>
        </p:txBody>
      </p:sp>
      <p:sp>
        <p:nvSpPr>
          <p:cNvPr id="47" name="TextBox 46"/>
          <p:cNvSpPr txBox="1"/>
          <p:nvPr/>
        </p:nvSpPr>
        <p:spPr>
          <a:xfrm rot="439923">
            <a:off x="708059" y="7986579"/>
            <a:ext cx="1274669" cy="276999"/>
          </a:xfrm>
          <a:prstGeom prst="rect">
            <a:avLst/>
          </a:prstGeom>
          <a:noFill/>
        </p:spPr>
        <p:txBody>
          <a:bodyPr wrap="square" rtlCol="0">
            <a:spAutoFit/>
          </a:bodyPr>
          <a:lstStyle/>
          <a:p>
            <a:r>
              <a:rPr lang="en-US" sz="1200" dirty="0" smtClean="0">
                <a:latin typeface="APBCaramelCappuccino"/>
                <a:cs typeface="APBCaramelCappuccino"/>
              </a:rPr>
              <a:t>________</a:t>
            </a:r>
            <a:endParaRPr lang="en-US" sz="1200" dirty="0">
              <a:latin typeface="APBCaramelCappuccino"/>
              <a:cs typeface="APBCaramelCappuccino"/>
            </a:endParaRPr>
          </a:p>
        </p:txBody>
      </p:sp>
      <p:sp>
        <p:nvSpPr>
          <p:cNvPr id="48" name="TextBox 47"/>
          <p:cNvSpPr txBox="1"/>
          <p:nvPr/>
        </p:nvSpPr>
        <p:spPr>
          <a:xfrm rot="21232400">
            <a:off x="772792" y="8212943"/>
            <a:ext cx="1274669" cy="276999"/>
          </a:xfrm>
          <a:prstGeom prst="rect">
            <a:avLst/>
          </a:prstGeom>
          <a:noFill/>
        </p:spPr>
        <p:txBody>
          <a:bodyPr wrap="square" rtlCol="0">
            <a:spAutoFit/>
          </a:bodyPr>
          <a:lstStyle/>
          <a:p>
            <a:r>
              <a:rPr lang="en-US" sz="1200" dirty="0" smtClean="0">
                <a:latin typeface="APBCaramelCappuccino"/>
                <a:cs typeface="APBCaramelCappuccino"/>
              </a:rPr>
              <a:t>________</a:t>
            </a:r>
            <a:endParaRPr lang="en-US" sz="1200" dirty="0">
              <a:latin typeface="APBCaramelCappuccino"/>
              <a:cs typeface="APBCaramelCappuccino"/>
            </a:endParaRPr>
          </a:p>
        </p:txBody>
      </p:sp>
      <p:sp>
        <p:nvSpPr>
          <p:cNvPr id="49" name="TextBox 48"/>
          <p:cNvSpPr txBox="1"/>
          <p:nvPr/>
        </p:nvSpPr>
        <p:spPr>
          <a:xfrm>
            <a:off x="3849305" y="543991"/>
            <a:ext cx="2119698" cy="461665"/>
          </a:xfrm>
          <a:prstGeom prst="rect">
            <a:avLst/>
          </a:prstGeom>
          <a:noFill/>
        </p:spPr>
        <p:txBody>
          <a:bodyPr wrap="square" rtlCol="0">
            <a:spAutoFit/>
          </a:bodyPr>
          <a:lstStyle/>
          <a:p>
            <a:pPr algn="ctr"/>
            <a:r>
              <a:rPr lang="en-US" sz="2400" b="1" dirty="0" smtClean="0">
                <a:latin typeface="KG Call Me Maybe" charset="0"/>
                <a:ea typeface="KG Call Me Maybe" charset="0"/>
                <a:cs typeface="KG Call Me Maybe" charset="0"/>
              </a:rPr>
              <a:t>-----  2019</a:t>
            </a:r>
            <a:endParaRPr lang="en-US" sz="2400" b="1" dirty="0">
              <a:latin typeface="KG Call Me Maybe" charset="0"/>
              <a:ea typeface="KG Call Me Maybe" charset="0"/>
              <a:cs typeface="KG Call Me Maybe" charset="0"/>
            </a:endParaRPr>
          </a:p>
        </p:txBody>
      </p:sp>
      <p:sp>
        <p:nvSpPr>
          <p:cNvPr id="50" name="Rectangle 49"/>
          <p:cNvSpPr/>
          <p:nvPr/>
        </p:nvSpPr>
        <p:spPr>
          <a:xfrm>
            <a:off x="1560996" y="543991"/>
            <a:ext cx="2071204" cy="461665"/>
          </a:xfrm>
          <a:prstGeom prst="rect">
            <a:avLst/>
          </a:prstGeom>
        </p:spPr>
        <p:txBody>
          <a:bodyPr wrap="square">
            <a:spAutoFit/>
          </a:bodyPr>
          <a:lstStyle/>
          <a:p>
            <a:r>
              <a:rPr lang="en-US" sz="2400" b="1" dirty="0" smtClean="0">
                <a:latin typeface="KG Call Me Maybe -skinny" charset="0"/>
                <a:ea typeface="KG Call Me Maybe -skinny" charset="0"/>
                <a:cs typeface="KG Call Me Maybe -skinny" charset="0"/>
              </a:rPr>
              <a:t>2018  -----</a:t>
            </a:r>
            <a:endParaRPr lang="en-US" sz="2400" b="1" dirty="0">
              <a:latin typeface="KG Call Me Maybe -skinny" charset="0"/>
              <a:ea typeface="KG Call Me Maybe -skinny" charset="0"/>
              <a:cs typeface="KG Call Me Maybe -skinny" charset="0"/>
            </a:endParaRPr>
          </a:p>
        </p:txBody>
      </p:sp>
      <p:sp>
        <p:nvSpPr>
          <p:cNvPr id="54" name="TextBox 53"/>
          <p:cNvSpPr txBox="1"/>
          <p:nvPr/>
        </p:nvSpPr>
        <p:spPr>
          <a:xfrm>
            <a:off x="1452161" y="506971"/>
            <a:ext cx="3889420" cy="523220"/>
          </a:xfrm>
          <a:prstGeom prst="rect">
            <a:avLst/>
          </a:prstGeom>
          <a:noFill/>
        </p:spPr>
        <p:txBody>
          <a:bodyPr wrap="square" rtlCol="0">
            <a:spAutoFit/>
          </a:bodyPr>
          <a:lstStyle/>
          <a:p>
            <a:pPr algn="ctr"/>
            <a:r>
              <a:rPr lang="en-US" sz="2800" b="1" dirty="0" smtClean="0">
                <a:latin typeface="bromello"/>
                <a:cs typeface="bromello"/>
              </a:rPr>
              <a:t>Mrs. Bruce</a:t>
            </a:r>
            <a:endParaRPr lang="en-US" sz="2800" b="1" dirty="0">
              <a:latin typeface="bromello"/>
              <a:cs typeface="bromello"/>
            </a:endParaRPr>
          </a:p>
        </p:txBody>
      </p:sp>
      <p:sp>
        <p:nvSpPr>
          <p:cNvPr id="55" name="TextBox 54"/>
          <p:cNvSpPr txBox="1"/>
          <p:nvPr/>
        </p:nvSpPr>
        <p:spPr>
          <a:xfrm>
            <a:off x="-25132" y="-64641"/>
            <a:ext cx="6858000" cy="769441"/>
          </a:xfrm>
          <a:prstGeom prst="rect">
            <a:avLst/>
          </a:prstGeom>
          <a:noFill/>
        </p:spPr>
        <p:txBody>
          <a:bodyPr wrap="square" rtlCol="0">
            <a:spAutoFit/>
          </a:bodyPr>
          <a:lstStyle/>
          <a:p>
            <a:pPr algn="ctr"/>
            <a:r>
              <a:rPr lang="en-US" sz="4400" dirty="0" smtClean="0">
                <a:latin typeface="KG Call Me Maybe"/>
                <a:cs typeface="KG Call Me Maybe"/>
              </a:rPr>
              <a:t>Junior High Art</a:t>
            </a:r>
            <a:endParaRPr lang="en-US" sz="4400" b="1" dirty="0">
              <a:latin typeface="KG Call Me Maybe"/>
              <a:cs typeface="KG Call Me Maybe"/>
            </a:endParaRPr>
          </a:p>
        </p:txBody>
      </p:sp>
      <p:sp>
        <p:nvSpPr>
          <p:cNvPr id="56" name="Rectangle 55"/>
          <p:cNvSpPr/>
          <p:nvPr/>
        </p:nvSpPr>
        <p:spPr>
          <a:xfrm>
            <a:off x="40025" y="1009271"/>
            <a:ext cx="6727686" cy="646331"/>
          </a:xfrm>
          <a:prstGeom prst="rect">
            <a:avLst/>
          </a:prstGeom>
        </p:spPr>
        <p:txBody>
          <a:bodyPr wrap="square">
            <a:spAutoFit/>
          </a:bodyPr>
          <a:lstStyle/>
          <a:p>
            <a:r>
              <a:rPr lang="en-US" sz="3600" dirty="0" smtClean="0">
                <a:solidFill>
                  <a:srgbClr val="000000"/>
                </a:solidFill>
                <a:latin typeface="bromello"/>
                <a:cs typeface="bromello"/>
              </a:rPr>
              <a:t>communication</a:t>
            </a:r>
            <a:endParaRPr lang="en-US" sz="2000" b="1" dirty="0">
              <a:solidFill>
                <a:srgbClr val="000000"/>
              </a:solidFill>
              <a:latin typeface="KG Call Me Maybe"/>
              <a:cs typeface="KG Call Me Maybe"/>
            </a:endParaRPr>
          </a:p>
        </p:txBody>
      </p:sp>
      <p:sp>
        <p:nvSpPr>
          <p:cNvPr id="3" name="TextBox 2"/>
          <p:cNvSpPr txBox="1"/>
          <p:nvPr/>
        </p:nvSpPr>
        <p:spPr>
          <a:xfrm>
            <a:off x="3041060" y="8753893"/>
            <a:ext cx="3847778" cy="369332"/>
          </a:xfrm>
          <a:prstGeom prst="rect">
            <a:avLst/>
          </a:prstGeom>
          <a:noFill/>
        </p:spPr>
        <p:txBody>
          <a:bodyPr wrap="none" rtlCol="0">
            <a:spAutoFit/>
          </a:bodyPr>
          <a:lstStyle/>
          <a:p>
            <a:r>
              <a:rPr lang="en-US" dirty="0" smtClean="0">
                <a:latin typeface="KG Call Me Maybe"/>
                <a:cs typeface="KG Call Me Maybe"/>
              </a:rPr>
              <a:t>Unit Breakdown – Portfolio: 60%, Sketchbook: 30%. Critique: 10%</a:t>
            </a:r>
            <a:endParaRPr lang="en-US" dirty="0">
              <a:latin typeface="KG Call Me Maybe"/>
              <a:cs typeface="KG Call Me Maybe"/>
            </a:endParaRPr>
          </a:p>
        </p:txBody>
      </p:sp>
    </p:spTree>
    <p:extLst>
      <p:ext uri="{BB962C8B-B14F-4D97-AF65-F5344CB8AC3E}">
        <p14:creationId xmlns:p14="http://schemas.microsoft.com/office/powerpoint/2010/main" val="108956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10.jpg"/>
          <p:cNvPicPr>
            <a:picLocks noChangeAspect="1"/>
          </p:cNvPicPr>
          <p:nvPr/>
        </p:nvPicPr>
        <p:blipFill>
          <a:blip r:embed="rId3"/>
          <a:stretch>
            <a:fillRect/>
          </a:stretch>
        </p:blipFill>
        <p:spPr>
          <a:xfrm>
            <a:off x="0" y="0"/>
            <a:ext cx="6858000" cy="9144000"/>
          </a:xfrm>
          <a:prstGeom prst="rect">
            <a:avLst/>
          </a:prstGeom>
        </p:spPr>
      </p:pic>
      <p:sp>
        <p:nvSpPr>
          <p:cNvPr id="4" name="Rectangle 3"/>
          <p:cNvSpPr/>
          <p:nvPr/>
        </p:nvSpPr>
        <p:spPr>
          <a:xfrm>
            <a:off x="0" y="0"/>
            <a:ext cx="4352084" cy="553998"/>
          </a:xfrm>
          <a:prstGeom prst="rect">
            <a:avLst/>
          </a:prstGeom>
        </p:spPr>
        <p:txBody>
          <a:bodyPr wrap="square">
            <a:spAutoFit/>
          </a:bodyPr>
          <a:lstStyle/>
          <a:p>
            <a:r>
              <a:rPr lang="en-US" sz="3000" dirty="0" smtClean="0">
                <a:latin typeface="bromello"/>
                <a:cs typeface="bromello"/>
              </a:rPr>
              <a:t>food and drink policy</a:t>
            </a:r>
            <a:endParaRPr lang="en-US" sz="3000" dirty="0">
              <a:latin typeface="bromello"/>
              <a:cs typeface="bromello"/>
            </a:endParaRPr>
          </a:p>
        </p:txBody>
      </p:sp>
      <p:sp>
        <p:nvSpPr>
          <p:cNvPr id="5" name="Rectangle 4"/>
          <p:cNvSpPr/>
          <p:nvPr/>
        </p:nvSpPr>
        <p:spPr>
          <a:xfrm>
            <a:off x="0" y="494729"/>
            <a:ext cx="3221248" cy="1331134"/>
          </a:xfrm>
          <a:prstGeom prst="rect">
            <a:avLst/>
          </a:prstGeom>
        </p:spPr>
        <p:txBody>
          <a:bodyPr wrap="square">
            <a:spAutoFit/>
          </a:bodyPr>
          <a:lstStyle/>
          <a:p>
            <a:pPr algn="r"/>
            <a:r>
              <a:rPr lang="en-US" sz="1150" dirty="0" smtClean="0">
                <a:latin typeface="Century Gothic"/>
                <a:cs typeface="Century Gothic"/>
              </a:rPr>
              <a:t>In general, food and drinks are allowed. This is contingent on it not becoming a distraction in class, and as long as students can handle the responsibility. This policy is subject to change at my discretion, and at any time. BE AWARE THAT FOOD/DRINK CAN DAMAGE YOUR ARTWORK.  </a:t>
            </a:r>
            <a:endParaRPr lang="en-US" sz="1200" dirty="0">
              <a:latin typeface="Century Gothic"/>
              <a:cs typeface="Century Gothic"/>
            </a:endParaRPr>
          </a:p>
        </p:txBody>
      </p:sp>
      <p:sp>
        <p:nvSpPr>
          <p:cNvPr id="6" name="Rectangle 5"/>
          <p:cNvSpPr/>
          <p:nvPr/>
        </p:nvSpPr>
        <p:spPr>
          <a:xfrm>
            <a:off x="3429000" y="489927"/>
            <a:ext cx="3429000" cy="2569935"/>
          </a:xfrm>
          <a:prstGeom prst="rect">
            <a:avLst/>
          </a:prstGeom>
        </p:spPr>
        <p:txBody>
          <a:bodyPr wrap="square">
            <a:spAutoFit/>
          </a:bodyPr>
          <a:lstStyle/>
          <a:p>
            <a:r>
              <a:rPr lang="en-US" sz="1150" dirty="0" smtClean="0">
                <a:latin typeface="Century Gothic"/>
                <a:cs typeface="Century Gothic"/>
              </a:rPr>
              <a:t>If you are absent, you are responsible for completing all work missed</a:t>
            </a:r>
            <a:r>
              <a:rPr lang="en-US" sz="1150" dirty="0">
                <a:latin typeface="Century Gothic"/>
                <a:cs typeface="Century Gothic"/>
              </a:rPr>
              <a:t>. If you know you are going to be </a:t>
            </a:r>
            <a:r>
              <a:rPr lang="en-US" sz="1150" dirty="0" smtClean="0">
                <a:latin typeface="Century Gothic"/>
                <a:cs typeface="Century Gothic"/>
              </a:rPr>
              <a:t>absent in advance, </a:t>
            </a:r>
            <a:r>
              <a:rPr lang="en-US" sz="1150" dirty="0">
                <a:latin typeface="Century Gothic"/>
                <a:cs typeface="Century Gothic"/>
              </a:rPr>
              <a:t>you should ask me for your work BEFORE the absence. The sooner the better – </a:t>
            </a:r>
            <a:r>
              <a:rPr lang="en-US" sz="1150" i="1" dirty="0">
                <a:latin typeface="Century Gothic"/>
                <a:cs typeface="Century Gothic"/>
              </a:rPr>
              <a:t>if you ask the day before, that’s not soon enough</a:t>
            </a:r>
            <a:r>
              <a:rPr lang="en-US" sz="1150" dirty="0">
                <a:latin typeface="Century Gothic"/>
                <a:cs typeface="Century Gothic"/>
              </a:rPr>
              <a:t>! </a:t>
            </a:r>
            <a:endParaRPr lang="en-US" sz="1150" dirty="0" smtClean="0">
              <a:latin typeface="Century Gothic"/>
              <a:cs typeface="Century Gothic"/>
            </a:endParaRPr>
          </a:p>
          <a:p>
            <a:endParaRPr lang="en-US" sz="1150" dirty="0" smtClean="0">
              <a:latin typeface="Century Gothic"/>
              <a:cs typeface="Century Gothic"/>
            </a:endParaRPr>
          </a:p>
          <a:p>
            <a:r>
              <a:rPr lang="en-US" sz="1150" dirty="0" smtClean="0">
                <a:latin typeface="Century Gothic"/>
                <a:cs typeface="Century Gothic"/>
              </a:rPr>
              <a:t>All missed assignments will be placed in your classes “extra files” folder. It may also be linked in D2L or on the Bruce Zone.  It’s your responsibility to ask a classmate or me for help on making up any tasks (you can always come in during </a:t>
            </a:r>
            <a:r>
              <a:rPr lang="en-US" sz="1150" dirty="0" err="1" smtClean="0">
                <a:latin typeface="Century Gothic"/>
                <a:cs typeface="Century Gothic"/>
              </a:rPr>
              <a:t>BruceTime</a:t>
            </a:r>
            <a:r>
              <a:rPr lang="en-US" sz="1150" dirty="0" smtClean="0">
                <a:latin typeface="Century Gothic"/>
                <a:cs typeface="Century Gothic"/>
              </a:rPr>
              <a:t> for extra support with this).</a:t>
            </a:r>
          </a:p>
        </p:txBody>
      </p:sp>
      <p:sp>
        <p:nvSpPr>
          <p:cNvPr id="7" name="Rectangle 6"/>
          <p:cNvSpPr/>
          <p:nvPr/>
        </p:nvSpPr>
        <p:spPr>
          <a:xfrm>
            <a:off x="3290500" y="0"/>
            <a:ext cx="4352084" cy="523220"/>
          </a:xfrm>
          <a:prstGeom prst="rect">
            <a:avLst/>
          </a:prstGeom>
        </p:spPr>
        <p:txBody>
          <a:bodyPr wrap="square">
            <a:spAutoFit/>
          </a:bodyPr>
          <a:lstStyle/>
          <a:p>
            <a:r>
              <a:rPr lang="en-US" sz="2800" dirty="0" smtClean="0">
                <a:latin typeface="bromello"/>
                <a:cs typeface="bromello"/>
              </a:rPr>
              <a:t>policy for absences &amp; grades</a:t>
            </a:r>
            <a:endParaRPr lang="en-US" sz="2800" dirty="0">
              <a:latin typeface="bromello"/>
              <a:cs typeface="bromello"/>
            </a:endParaRPr>
          </a:p>
        </p:txBody>
      </p:sp>
      <p:sp>
        <p:nvSpPr>
          <p:cNvPr id="8" name="Rectangle 7"/>
          <p:cNvSpPr/>
          <p:nvPr/>
        </p:nvSpPr>
        <p:spPr>
          <a:xfrm>
            <a:off x="1639140" y="1846659"/>
            <a:ext cx="1651360" cy="1015663"/>
          </a:xfrm>
          <a:prstGeom prst="rect">
            <a:avLst/>
          </a:prstGeom>
        </p:spPr>
        <p:txBody>
          <a:bodyPr wrap="square">
            <a:spAutoFit/>
          </a:bodyPr>
          <a:lstStyle/>
          <a:p>
            <a:r>
              <a:rPr lang="en-US" sz="3000" dirty="0" smtClean="0">
                <a:latin typeface="bromello"/>
                <a:cs typeface="bromello"/>
              </a:rPr>
              <a:t>assignment formatting </a:t>
            </a:r>
            <a:endParaRPr lang="en-US" sz="3000" dirty="0">
              <a:latin typeface="bromello"/>
              <a:cs typeface="bromello"/>
            </a:endParaRPr>
          </a:p>
        </p:txBody>
      </p:sp>
      <p:sp>
        <p:nvSpPr>
          <p:cNvPr id="9" name="Rectangle 8"/>
          <p:cNvSpPr/>
          <p:nvPr/>
        </p:nvSpPr>
        <p:spPr>
          <a:xfrm>
            <a:off x="0" y="3149600"/>
            <a:ext cx="3290500" cy="1938992"/>
          </a:xfrm>
          <a:prstGeom prst="rect">
            <a:avLst/>
          </a:prstGeom>
        </p:spPr>
        <p:txBody>
          <a:bodyPr wrap="square">
            <a:spAutoFit/>
          </a:bodyPr>
          <a:lstStyle/>
          <a:p>
            <a:pPr algn="r"/>
            <a:r>
              <a:rPr lang="en-US" sz="1200" dirty="0" smtClean="0">
                <a:latin typeface="Century Gothic"/>
                <a:cs typeface="Century Gothic"/>
              </a:rPr>
              <a:t>All typed assignments must be in a </a:t>
            </a:r>
            <a:r>
              <a:rPr lang="en-US" sz="1200" b="1" dirty="0" smtClean="0">
                <a:latin typeface="Century Gothic"/>
                <a:cs typeface="Century Gothic"/>
              </a:rPr>
              <a:t>12 PT FONT</a:t>
            </a:r>
            <a:r>
              <a:rPr lang="en-US" sz="1200" dirty="0" smtClean="0">
                <a:latin typeface="Century Gothic"/>
                <a:cs typeface="Century Gothic"/>
              </a:rPr>
              <a:t> that is clear and easy to read. Work must be</a:t>
            </a:r>
            <a:r>
              <a:rPr lang="en-US" sz="1200" b="1" dirty="0" smtClean="0">
                <a:latin typeface="Century Gothic"/>
                <a:cs typeface="Century Gothic"/>
              </a:rPr>
              <a:t> </a:t>
            </a:r>
            <a:r>
              <a:rPr lang="en-US" sz="1200" dirty="0" smtClean="0">
                <a:latin typeface="Century Gothic"/>
                <a:cs typeface="Century Gothic"/>
              </a:rPr>
              <a:t>double-spaced, and have 1” margins with your name, class, and date in the top corner with a centered title.</a:t>
            </a:r>
          </a:p>
          <a:p>
            <a:pPr algn="r"/>
            <a:endParaRPr lang="en-US" sz="1200" dirty="0" smtClean="0">
              <a:latin typeface="Century Gothic"/>
              <a:cs typeface="Century Gothic"/>
            </a:endParaRPr>
          </a:p>
          <a:p>
            <a:pPr algn="r"/>
            <a:r>
              <a:rPr lang="en-US" sz="1200" dirty="0" smtClean="0">
                <a:latin typeface="Century Gothic"/>
                <a:cs typeface="Century Gothic"/>
              </a:rPr>
              <a:t>I have one computer and one </a:t>
            </a:r>
            <a:r>
              <a:rPr lang="en-US" sz="1200" dirty="0" err="1" smtClean="0">
                <a:latin typeface="Century Gothic"/>
                <a:cs typeface="Century Gothic"/>
              </a:rPr>
              <a:t>iPad</a:t>
            </a:r>
            <a:r>
              <a:rPr lang="en-US" sz="1200" dirty="0" smtClean="0">
                <a:latin typeface="Century Gothic"/>
                <a:cs typeface="Century Gothic"/>
              </a:rPr>
              <a:t> in my classroom for students to use to type, research, and engage. </a:t>
            </a:r>
            <a:r>
              <a:rPr lang="en-US" sz="1200" dirty="0" err="1" smtClean="0">
                <a:latin typeface="Century Gothic"/>
                <a:cs typeface="Century Gothic"/>
              </a:rPr>
              <a:t>Chromebooks</a:t>
            </a:r>
            <a:r>
              <a:rPr lang="en-US" sz="1200" dirty="0" smtClean="0">
                <a:latin typeface="Century Gothic"/>
                <a:cs typeface="Century Gothic"/>
              </a:rPr>
              <a:t> will be available when signed out.  </a:t>
            </a:r>
            <a:endParaRPr lang="en-US" sz="1200" b="1" dirty="0"/>
          </a:p>
        </p:txBody>
      </p:sp>
      <p:sp>
        <p:nvSpPr>
          <p:cNvPr id="10" name="Rectangle 9"/>
          <p:cNvSpPr/>
          <p:nvPr/>
        </p:nvSpPr>
        <p:spPr>
          <a:xfrm>
            <a:off x="-4" y="5050105"/>
            <a:ext cx="3359752" cy="615553"/>
          </a:xfrm>
          <a:prstGeom prst="rect">
            <a:avLst/>
          </a:prstGeom>
        </p:spPr>
        <p:txBody>
          <a:bodyPr wrap="square">
            <a:spAutoFit/>
          </a:bodyPr>
          <a:lstStyle/>
          <a:p>
            <a:r>
              <a:rPr lang="en-US" sz="3400" dirty="0" smtClean="0">
                <a:latin typeface="bromello"/>
                <a:cs typeface="bromello"/>
              </a:rPr>
              <a:t>homework</a:t>
            </a:r>
            <a:endParaRPr lang="en-US" sz="3400" dirty="0">
              <a:latin typeface="bromello"/>
              <a:cs typeface="bromello"/>
            </a:endParaRPr>
          </a:p>
        </p:txBody>
      </p:sp>
      <p:sp>
        <p:nvSpPr>
          <p:cNvPr id="11" name="Rectangle 10"/>
          <p:cNvSpPr/>
          <p:nvPr/>
        </p:nvSpPr>
        <p:spPr>
          <a:xfrm>
            <a:off x="0" y="5665658"/>
            <a:ext cx="3221248" cy="2392963"/>
          </a:xfrm>
          <a:prstGeom prst="rect">
            <a:avLst/>
          </a:prstGeom>
        </p:spPr>
        <p:txBody>
          <a:bodyPr wrap="square">
            <a:spAutoFit/>
          </a:bodyPr>
          <a:lstStyle/>
          <a:p>
            <a:r>
              <a:rPr lang="en-US" sz="1150" b="1" dirty="0" smtClean="0">
                <a:latin typeface="Century Gothic"/>
                <a:cs typeface="Century Gothic"/>
              </a:rPr>
              <a:t>Students should not have significant homework throughout the year. </a:t>
            </a:r>
            <a:r>
              <a:rPr lang="en-US" sz="1150" dirty="0" smtClean="0">
                <a:latin typeface="Century Gothic"/>
                <a:cs typeface="Century Gothic"/>
              </a:rPr>
              <a:t>Major projects will be given a specific timeline with 2 due dates. The original date is the soft date where students can either complete their work or have a “free form” class to experiment with any of the tools in the art room. Please note, that students will NOT get to enjoy “free form” until their work is submitted. The final deadline is the class immediately following the original due date.</a:t>
            </a:r>
          </a:p>
          <a:p>
            <a:r>
              <a:rPr lang="en-US" sz="1150" dirty="0" smtClean="0">
                <a:latin typeface="Century Gothic"/>
                <a:cs typeface="Century Gothic"/>
              </a:rPr>
              <a:t> </a:t>
            </a:r>
          </a:p>
        </p:txBody>
      </p:sp>
      <p:sp>
        <p:nvSpPr>
          <p:cNvPr id="12" name="Rectangle 11"/>
          <p:cNvSpPr/>
          <p:nvPr/>
        </p:nvSpPr>
        <p:spPr>
          <a:xfrm>
            <a:off x="4533840" y="5526404"/>
            <a:ext cx="2324160" cy="2039020"/>
          </a:xfrm>
          <a:prstGeom prst="rect">
            <a:avLst/>
          </a:prstGeom>
        </p:spPr>
        <p:txBody>
          <a:bodyPr wrap="square">
            <a:spAutoFit/>
          </a:bodyPr>
          <a:lstStyle/>
          <a:p>
            <a:r>
              <a:rPr lang="en-US" sz="1150" dirty="0" smtClean="0">
                <a:latin typeface="Century Gothic"/>
                <a:cs typeface="Century Gothic"/>
              </a:rPr>
              <a:t>Electronic devices must be kept secured at all times (in your pencil case or pocket. Devices should not be out during class unless instructed by the teacher or with permission. </a:t>
            </a:r>
          </a:p>
          <a:p>
            <a:endParaRPr lang="en-US" sz="1150" dirty="0">
              <a:latin typeface="Century Gothic"/>
              <a:cs typeface="Century Gothic"/>
            </a:endParaRPr>
          </a:p>
          <a:p>
            <a:r>
              <a:rPr lang="en-US" sz="1150" dirty="0" smtClean="0">
                <a:latin typeface="Century Gothic"/>
                <a:cs typeface="Century Gothic"/>
              </a:rPr>
              <a:t>There is a phone chart at the front of the class for those who need it. </a:t>
            </a:r>
          </a:p>
        </p:txBody>
      </p:sp>
      <p:sp>
        <p:nvSpPr>
          <p:cNvPr id="13" name="Rectangle 12"/>
          <p:cNvSpPr/>
          <p:nvPr/>
        </p:nvSpPr>
        <p:spPr>
          <a:xfrm>
            <a:off x="3290500" y="7620114"/>
            <a:ext cx="3567500" cy="1508105"/>
          </a:xfrm>
          <a:prstGeom prst="rect">
            <a:avLst/>
          </a:prstGeom>
        </p:spPr>
        <p:txBody>
          <a:bodyPr wrap="square">
            <a:spAutoFit/>
          </a:bodyPr>
          <a:lstStyle/>
          <a:p>
            <a:r>
              <a:rPr lang="en-US" sz="1150" dirty="0" smtClean="0">
                <a:latin typeface="Century Gothic"/>
                <a:cs typeface="Century Gothic"/>
              </a:rPr>
              <a:t>1</a:t>
            </a:r>
            <a:r>
              <a:rPr lang="en-US" sz="1150" baseline="30000" dirty="0" smtClean="0">
                <a:latin typeface="Century Gothic"/>
                <a:cs typeface="Century Gothic"/>
              </a:rPr>
              <a:t>st</a:t>
            </a:r>
            <a:r>
              <a:rPr lang="en-US" sz="1150" dirty="0" smtClean="0">
                <a:latin typeface="Century Gothic"/>
                <a:cs typeface="Century Gothic"/>
              </a:rPr>
              <a:t> offense</a:t>
            </a:r>
            <a:r>
              <a:rPr lang="en-US" sz="1150" dirty="0">
                <a:latin typeface="Century Gothic"/>
                <a:cs typeface="Century Gothic"/>
              </a:rPr>
              <a:t>: Student will turn the phone into the teacher until the end of class. </a:t>
            </a:r>
          </a:p>
          <a:p>
            <a:endParaRPr lang="en-US" sz="1150" dirty="0" smtClean="0">
              <a:latin typeface="Century Gothic"/>
              <a:cs typeface="Century Gothic"/>
            </a:endParaRPr>
          </a:p>
          <a:p>
            <a:r>
              <a:rPr lang="en-US" sz="1150" dirty="0" smtClean="0">
                <a:latin typeface="Century Gothic"/>
                <a:cs typeface="Century Gothic"/>
              </a:rPr>
              <a:t>2</a:t>
            </a:r>
            <a:r>
              <a:rPr lang="en-US" sz="1150" baseline="30000" dirty="0" smtClean="0">
                <a:latin typeface="Century Gothic"/>
                <a:cs typeface="Century Gothic"/>
              </a:rPr>
              <a:t>nd</a:t>
            </a:r>
            <a:r>
              <a:rPr lang="en-US" sz="1150" dirty="0" smtClean="0">
                <a:latin typeface="Century Gothic"/>
                <a:cs typeface="Century Gothic"/>
              </a:rPr>
              <a:t> offense: Student will turn the phone into the teacher and parents will be contacted.</a:t>
            </a:r>
          </a:p>
          <a:p>
            <a:endParaRPr lang="en-US" sz="1150" dirty="0" smtClean="0">
              <a:latin typeface="Century Gothic"/>
              <a:cs typeface="Century Gothic"/>
            </a:endParaRPr>
          </a:p>
          <a:p>
            <a:r>
              <a:rPr lang="en-US" sz="1150" dirty="0" smtClean="0">
                <a:latin typeface="Century Gothic"/>
                <a:cs typeface="Century Gothic"/>
              </a:rPr>
              <a:t>3</a:t>
            </a:r>
            <a:r>
              <a:rPr lang="en-US" sz="1150" baseline="30000" dirty="0" smtClean="0">
                <a:latin typeface="Century Gothic"/>
                <a:cs typeface="Century Gothic"/>
              </a:rPr>
              <a:t>rd</a:t>
            </a:r>
            <a:r>
              <a:rPr lang="en-US" sz="1150" dirty="0" smtClean="0">
                <a:latin typeface="Century Gothic"/>
                <a:cs typeface="Century Gothic"/>
              </a:rPr>
              <a:t> offense: Phone will be turned into office and parents will be notified for a meeting to discuss.</a:t>
            </a:r>
            <a:endParaRPr lang="en-US" sz="1150" dirty="0"/>
          </a:p>
        </p:txBody>
      </p:sp>
      <p:sp>
        <p:nvSpPr>
          <p:cNvPr id="14" name="Rectangle 13"/>
          <p:cNvSpPr/>
          <p:nvPr/>
        </p:nvSpPr>
        <p:spPr>
          <a:xfrm>
            <a:off x="1422707" y="7768810"/>
            <a:ext cx="1866580" cy="1154162"/>
          </a:xfrm>
          <a:prstGeom prst="rect">
            <a:avLst/>
          </a:prstGeom>
        </p:spPr>
        <p:txBody>
          <a:bodyPr wrap="square">
            <a:spAutoFit/>
          </a:bodyPr>
          <a:lstStyle/>
          <a:p>
            <a:r>
              <a:rPr lang="en-US" sz="1150" dirty="0" smtClean="0">
                <a:latin typeface="Century Gothic"/>
                <a:cs typeface="Century Gothic"/>
              </a:rPr>
              <a:t>While a rare occurrence, </a:t>
            </a:r>
            <a:r>
              <a:rPr lang="en-US" sz="1150" dirty="0">
                <a:latin typeface="Century Gothic"/>
                <a:cs typeface="Century Gothic"/>
              </a:rPr>
              <a:t>i</a:t>
            </a:r>
            <a:r>
              <a:rPr lang="en-US" sz="1150" dirty="0" smtClean="0">
                <a:latin typeface="Century Gothic"/>
                <a:cs typeface="Century Gothic"/>
              </a:rPr>
              <a:t>f students do not complete work during class, in the time allotted, it will be assigned as homework.</a:t>
            </a:r>
          </a:p>
        </p:txBody>
      </p:sp>
      <p:sp>
        <p:nvSpPr>
          <p:cNvPr id="15" name="Rectangle 14"/>
          <p:cNvSpPr/>
          <p:nvPr/>
        </p:nvSpPr>
        <p:spPr>
          <a:xfrm>
            <a:off x="3221248" y="5052391"/>
            <a:ext cx="3567500" cy="523220"/>
          </a:xfrm>
          <a:prstGeom prst="rect">
            <a:avLst/>
          </a:prstGeom>
        </p:spPr>
        <p:txBody>
          <a:bodyPr wrap="square">
            <a:spAutoFit/>
          </a:bodyPr>
          <a:lstStyle/>
          <a:p>
            <a:pPr algn="r"/>
            <a:r>
              <a:rPr lang="en-US" sz="2800" dirty="0" smtClean="0">
                <a:latin typeface="bromello"/>
                <a:cs typeface="bromello"/>
              </a:rPr>
              <a:t>electronic  devices</a:t>
            </a:r>
            <a:endParaRPr lang="en-US" sz="2800" dirty="0">
              <a:latin typeface="bromello"/>
              <a:cs typeface="bromello"/>
            </a:endParaRPr>
          </a:p>
        </p:txBody>
      </p:sp>
      <p:sp>
        <p:nvSpPr>
          <p:cNvPr id="2" name="TextBox 1"/>
          <p:cNvSpPr txBox="1"/>
          <p:nvPr/>
        </p:nvSpPr>
        <p:spPr>
          <a:xfrm>
            <a:off x="3429000" y="3560021"/>
            <a:ext cx="3429000" cy="1508105"/>
          </a:xfrm>
          <a:prstGeom prst="rect">
            <a:avLst/>
          </a:prstGeom>
          <a:noFill/>
        </p:spPr>
        <p:txBody>
          <a:bodyPr wrap="square" rtlCol="0">
            <a:spAutoFit/>
          </a:bodyPr>
          <a:lstStyle/>
          <a:p>
            <a:r>
              <a:rPr lang="en-US" sz="1150" dirty="0" smtClean="0">
                <a:latin typeface="Century Gothic"/>
                <a:cs typeface="Century Gothic"/>
              </a:rPr>
              <a:t>Sketchbooks will </a:t>
            </a:r>
            <a:r>
              <a:rPr lang="en-US" sz="1150" dirty="0">
                <a:latin typeface="Century Gothic"/>
                <a:cs typeface="Century Gothic"/>
              </a:rPr>
              <a:t>be collected throughout the course </a:t>
            </a:r>
            <a:r>
              <a:rPr lang="en-US" sz="1150" dirty="0" smtClean="0">
                <a:latin typeface="Century Gothic"/>
                <a:cs typeface="Century Gothic"/>
              </a:rPr>
              <a:t>of the year. All guided and independent tasks must be completed and properly labeled. </a:t>
            </a:r>
            <a:r>
              <a:rPr lang="en-US" sz="1150" dirty="0">
                <a:latin typeface="Century Gothic"/>
                <a:cs typeface="Century Gothic"/>
              </a:rPr>
              <a:t>A PROPERLY completed </a:t>
            </a:r>
            <a:r>
              <a:rPr lang="en-US" sz="1150" dirty="0" smtClean="0">
                <a:latin typeface="Century Gothic"/>
                <a:cs typeface="Century Gothic"/>
              </a:rPr>
              <a:t>sketchbook will document your artistic growth throughout the year, and is one of the most important tools for a developing artist.</a:t>
            </a:r>
            <a:endParaRPr lang="en-US" sz="1150" dirty="0">
              <a:latin typeface="Century Gothic"/>
              <a:cs typeface="Century Gothic"/>
            </a:endParaRPr>
          </a:p>
          <a:p>
            <a:endParaRPr lang="en-US" sz="1150" dirty="0"/>
          </a:p>
        </p:txBody>
      </p:sp>
      <p:sp>
        <p:nvSpPr>
          <p:cNvPr id="16" name="Rectangle 15"/>
          <p:cNvSpPr/>
          <p:nvPr/>
        </p:nvSpPr>
        <p:spPr>
          <a:xfrm>
            <a:off x="3290500" y="3057655"/>
            <a:ext cx="3567500" cy="523220"/>
          </a:xfrm>
          <a:prstGeom prst="rect">
            <a:avLst/>
          </a:prstGeom>
        </p:spPr>
        <p:txBody>
          <a:bodyPr wrap="square">
            <a:spAutoFit/>
          </a:bodyPr>
          <a:lstStyle/>
          <a:p>
            <a:pPr algn="ctr"/>
            <a:r>
              <a:rPr lang="en-US" sz="2800" dirty="0" smtClean="0">
                <a:latin typeface="bromello"/>
                <a:cs typeface="bromello"/>
              </a:rPr>
              <a:t>Sketchbooks</a:t>
            </a:r>
            <a:endParaRPr lang="en-US" sz="2800" dirty="0">
              <a:latin typeface="bromello"/>
              <a:cs typeface="bromello"/>
            </a:endParaRPr>
          </a:p>
        </p:txBody>
      </p:sp>
      <p:pic>
        <p:nvPicPr>
          <p:cNvPr id="17" name="Picture 16" descr="final-griffin_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66" y="7842596"/>
            <a:ext cx="1326859" cy="1200953"/>
          </a:xfrm>
          <a:prstGeom prst="rect">
            <a:avLst/>
          </a:prstGeom>
        </p:spPr>
      </p:pic>
    </p:spTree>
    <p:extLst>
      <p:ext uri="{BB962C8B-B14F-4D97-AF65-F5344CB8AC3E}">
        <p14:creationId xmlns:p14="http://schemas.microsoft.com/office/powerpoint/2010/main" val="23969423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1797"/>
            <a:ext cx="6858000" cy="6355585"/>
          </a:xfrm>
          <a:prstGeom prst="rect">
            <a:avLst/>
          </a:prstGeom>
          <a:noFill/>
        </p:spPr>
        <p:txBody>
          <a:bodyPr wrap="square" rtlCol="0">
            <a:spAutoFit/>
          </a:bodyPr>
          <a:lstStyle/>
          <a:p>
            <a:pPr algn="ctr"/>
            <a:r>
              <a:rPr lang="en-US" sz="10000" dirty="0" smtClean="0">
                <a:latin typeface="bromello"/>
                <a:cs typeface="bromello"/>
              </a:rPr>
              <a:t>Parents:</a:t>
            </a:r>
            <a:endParaRPr lang="en-US" sz="1400" dirty="0" smtClean="0">
              <a:latin typeface="KG Call Me Maybe"/>
              <a:cs typeface="KG Call Me Maybe"/>
            </a:endParaRPr>
          </a:p>
          <a:p>
            <a:pPr algn="ctr"/>
            <a:r>
              <a:rPr lang="en-US" sz="4000" dirty="0" smtClean="0">
                <a:latin typeface="KG Call Me Maybe"/>
                <a:cs typeface="KG Call Me Maybe"/>
              </a:rPr>
              <a:t>Please take the time to review the preceding information with your child.  </a:t>
            </a:r>
            <a:endParaRPr lang="en-US" sz="1000" dirty="0">
              <a:latin typeface="KG Call Me Maybe"/>
              <a:cs typeface="KG Call Me Maybe"/>
            </a:endParaRPr>
          </a:p>
          <a:p>
            <a:pPr algn="ctr"/>
            <a:r>
              <a:rPr lang="en-US" b="1" dirty="0" smtClean="0">
                <a:latin typeface="KG Call Me Maybe"/>
                <a:cs typeface="KG Call Me Maybe"/>
              </a:rPr>
              <a:t>Communication between school and home is key to ensure the success of every student. This is your child and you have a say in how they are educated! If you have any questions about the course information, please do not hesitate to call me directly at the school, or send me an email. </a:t>
            </a:r>
            <a:endParaRPr lang="en-US" b="1" dirty="0">
              <a:latin typeface="KG Call Me Maybe"/>
              <a:cs typeface="KG Call Me Maybe"/>
            </a:endParaRPr>
          </a:p>
          <a:p>
            <a:pPr algn="ctr"/>
            <a:endParaRPr lang="en-US" sz="700" dirty="0" smtClean="0">
              <a:latin typeface="KG Call Me Maybe"/>
              <a:cs typeface="KG Call Me Maybe"/>
            </a:endParaRPr>
          </a:p>
          <a:p>
            <a:r>
              <a:rPr lang="en-US" sz="1200" b="1" dirty="0" smtClean="0">
                <a:latin typeface="Century Gothic"/>
                <a:cs typeface="Century Gothic"/>
              </a:rPr>
              <a:t>Most important information for you:</a:t>
            </a:r>
          </a:p>
          <a:p>
            <a:endParaRPr lang="en-US" sz="400" b="1" dirty="0" smtClean="0">
              <a:latin typeface="Century Gothic"/>
              <a:cs typeface="Century Gothic"/>
            </a:endParaRPr>
          </a:p>
          <a:p>
            <a:r>
              <a:rPr lang="en-US" sz="1200" dirty="0" smtClean="0">
                <a:latin typeface="Century Gothic"/>
                <a:cs typeface="Century Gothic"/>
              </a:rPr>
              <a:t> 1) Get to know D2L. Login, have your child show you their classes, and save the password on your computer for easy access throughout the year. You can use this to access the newsfeed providing information about what is happening in class and to see your child’s grades. Comments will be included with specific assignments when necessary. This is also where you can read about any assignments your child has submitted late!</a:t>
            </a:r>
          </a:p>
          <a:p>
            <a:endParaRPr lang="en-US" sz="800" dirty="0">
              <a:latin typeface="Century Gothic"/>
              <a:cs typeface="Century Gothic"/>
            </a:endParaRPr>
          </a:p>
          <a:p>
            <a:r>
              <a:rPr lang="en-US" sz="1200" dirty="0" smtClean="0">
                <a:latin typeface="Century Gothic"/>
                <a:cs typeface="Century Gothic"/>
              </a:rPr>
              <a:t>2) Download the remind app on your phone or personal device. Text your child’s class code to </a:t>
            </a:r>
            <a:r>
              <a:rPr lang="en-US" sz="1400" b="1" dirty="0" smtClean="0">
                <a:latin typeface="KG Call Me Maybe"/>
                <a:cs typeface="KG Call Me Maybe"/>
              </a:rPr>
              <a:t>(</a:t>
            </a:r>
            <a:r>
              <a:rPr lang="en-US" sz="1400" b="1" dirty="0">
                <a:latin typeface="KG Call Me Maybe"/>
                <a:cs typeface="KG Call Me Maybe"/>
              </a:rPr>
              <a:t>807) 788-</a:t>
            </a:r>
            <a:r>
              <a:rPr lang="en-US" sz="1400" b="1" dirty="0" smtClean="0">
                <a:latin typeface="KG Call Me Maybe"/>
                <a:cs typeface="KG Call Me Maybe"/>
              </a:rPr>
              <a:t>2048. </a:t>
            </a:r>
            <a:r>
              <a:rPr lang="en-US" sz="1200" dirty="0" smtClean="0">
                <a:latin typeface="Century Gothic"/>
                <a:cs typeface="Century Gothic"/>
              </a:rPr>
              <a:t>Don’t forget to include their TA code as well. This one-way messaging app provides you with homework deadlines and reminders about important events in our school</a:t>
            </a:r>
            <a:endParaRPr lang="en-US" sz="1400" b="1" dirty="0">
              <a:latin typeface="KG Call Me Maybe"/>
              <a:cs typeface="KG Call Me Maybe"/>
            </a:endParaRPr>
          </a:p>
          <a:p>
            <a:endParaRPr lang="en-US" sz="800" dirty="0" smtClean="0">
              <a:latin typeface="Century Gothic"/>
              <a:cs typeface="Century Gothic"/>
            </a:endParaRPr>
          </a:p>
          <a:p>
            <a:r>
              <a:rPr lang="en-US" sz="1200" dirty="0" smtClean="0">
                <a:latin typeface="Century Gothic"/>
                <a:cs typeface="Century Gothic"/>
              </a:rPr>
              <a:t>3) Find the class webpage (</a:t>
            </a:r>
            <a:r>
              <a:rPr lang="en-US" sz="1200" dirty="0" smtClean="0">
                <a:latin typeface="Century Gothic"/>
                <a:cs typeface="Century Gothic"/>
                <a:hlinkClick r:id="rId2"/>
              </a:rPr>
              <a:t>www.thebrucezone.weebly.com</a:t>
            </a:r>
            <a:r>
              <a:rPr lang="en-US" sz="1200" dirty="0" smtClean="0">
                <a:latin typeface="Century Gothic"/>
                <a:cs typeface="Century Gothic"/>
              </a:rPr>
              <a:t>) and navigate through each unit. Assignments and information will be posted there regularly.</a:t>
            </a:r>
          </a:p>
        </p:txBody>
      </p:sp>
      <p:sp>
        <p:nvSpPr>
          <p:cNvPr id="5" name="Rectangle 4"/>
          <p:cNvSpPr/>
          <p:nvPr/>
        </p:nvSpPr>
        <p:spPr>
          <a:xfrm>
            <a:off x="-1" y="-20716"/>
            <a:ext cx="6858001" cy="9164716"/>
          </a:xfrm>
          <a:prstGeom prst="rect">
            <a:avLst/>
          </a:prstGeom>
          <a:noFill/>
          <a:ln w="152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0" y="6214533"/>
            <a:ext cx="6858000" cy="762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3227" y="6229392"/>
            <a:ext cx="3943038" cy="646331"/>
          </a:xfrm>
          <a:prstGeom prst="rect">
            <a:avLst/>
          </a:prstGeom>
        </p:spPr>
        <p:txBody>
          <a:bodyPr wrap="square">
            <a:spAutoFit/>
          </a:bodyPr>
          <a:lstStyle/>
          <a:p>
            <a:r>
              <a:rPr lang="en-US" sz="3600" dirty="0" smtClean="0">
                <a:solidFill>
                  <a:srgbClr val="000000"/>
                </a:solidFill>
                <a:latin typeface="bromello"/>
                <a:cs typeface="bromello"/>
              </a:rPr>
              <a:t>Communication</a:t>
            </a:r>
            <a:endParaRPr lang="en-US" sz="2000" dirty="0">
              <a:solidFill>
                <a:srgbClr val="000000"/>
              </a:solidFill>
              <a:latin typeface="bromello"/>
              <a:cs typeface="bromello"/>
            </a:endParaRPr>
          </a:p>
        </p:txBody>
      </p:sp>
      <p:sp>
        <p:nvSpPr>
          <p:cNvPr id="8" name="Rectangle 7"/>
          <p:cNvSpPr/>
          <p:nvPr/>
        </p:nvSpPr>
        <p:spPr>
          <a:xfrm>
            <a:off x="2760303" y="6363265"/>
            <a:ext cx="4233176" cy="800219"/>
          </a:xfrm>
          <a:prstGeom prst="rect">
            <a:avLst/>
          </a:prstGeom>
        </p:spPr>
        <p:txBody>
          <a:bodyPr wrap="square">
            <a:spAutoFit/>
          </a:bodyPr>
          <a:lstStyle/>
          <a:p>
            <a:r>
              <a:rPr lang="en-US" sz="1200" dirty="0" smtClean="0">
                <a:latin typeface="Century Gothic"/>
                <a:cs typeface="Century Gothic"/>
              </a:rPr>
              <a:t>Please detach this sheet and keep the top half for yourself</a:t>
            </a:r>
            <a:r>
              <a:rPr lang="en-US" sz="1600" b="1" dirty="0" smtClean="0">
                <a:latin typeface="KG Call Me Maybe"/>
                <a:cs typeface="KG Call Me Maybe"/>
              </a:rPr>
              <a:t>.</a:t>
            </a:r>
            <a:r>
              <a:rPr lang="en-US" sz="1200" dirty="0" smtClean="0">
                <a:latin typeface="Century Gothic"/>
                <a:cs typeface="Century Gothic"/>
              </a:rPr>
              <a:t> Please return the bottom portion with your child to me no later than: </a:t>
            </a:r>
            <a:r>
              <a:rPr lang="en-US" b="1" i="1" dirty="0" smtClean="0">
                <a:latin typeface="KG Call Me Maybe"/>
                <a:cs typeface="KG Call Me Maybe"/>
              </a:rPr>
              <a:t>Friday, September 7</a:t>
            </a:r>
            <a:r>
              <a:rPr lang="en-US" b="1" i="1" baseline="30000" dirty="0" smtClean="0">
                <a:latin typeface="KG Call Me Maybe"/>
                <a:cs typeface="KG Call Me Maybe"/>
              </a:rPr>
              <a:t>th</a:t>
            </a:r>
            <a:r>
              <a:rPr lang="en-US" b="1" i="1" dirty="0" smtClean="0">
                <a:latin typeface="KG Call Me Maybe"/>
                <a:cs typeface="KG Call Me Maybe"/>
              </a:rPr>
              <a:t> </a:t>
            </a:r>
            <a:endParaRPr lang="en-US" sz="1600" b="1" i="1" dirty="0"/>
          </a:p>
        </p:txBody>
      </p:sp>
      <p:sp>
        <p:nvSpPr>
          <p:cNvPr id="10" name="TextBox 9"/>
          <p:cNvSpPr txBox="1"/>
          <p:nvPr/>
        </p:nvSpPr>
        <p:spPr>
          <a:xfrm>
            <a:off x="104030" y="7213595"/>
            <a:ext cx="6713862" cy="1384995"/>
          </a:xfrm>
          <a:prstGeom prst="rect">
            <a:avLst/>
          </a:prstGeom>
          <a:noFill/>
        </p:spPr>
        <p:txBody>
          <a:bodyPr wrap="square" rtlCol="0">
            <a:spAutoFit/>
          </a:bodyPr>
          <a:lstStyle/>
          <a:p>
            <a:r>
              <a:rPr lang="en-US" sz="1200" dirty="0" smtClean="0">
                <a:latin typeface="Century Gothic"/>
                <a:cs typeface="Century Gothic"/>
              </a:rPr>
              <a:t>Parent Name: ______________________   Email: _________________________________________</a:t>
            </a:r>
          </a:p>
          <a:p>
            <a:endParaRPr lang="en-US" sz="1200" dirty="0" smtClean="0">
              <a:latin typeface="Century Gothic"/>
              <a:cs typeface="Century Gothic"/>
            </a:endParaRPr>
          </a:p>
          <a:p>
            <a:r>
              <a:rPr lang="en-US" sz="1200" dirty="0">
                <a:latin typeface="Century Gothic"/>
                <a:cs typeface="Century Gothic"/>
              </a:rPr>
              <a:t>Parent Name: ______________________   Email: </a:t>
            </a:r>
            <a:r>
              <a:rPr lang="en-US" sz="1200" dirty="0" smtClean="0">
                <a:latin typeface="Century Gothic"/>
                <a:cs typeface="Century Gothic"/>
              </a:rPr>
              <a:t>_________________________________________ </a:t>
            </a:r>
          </a:p>
          <a:p>
            <a:endParaRPr lang="en-US" sz="1200" dirty="0">
              <a:latin typeface="Century Gothic"/>
              <a:cs typeface="Century Gothic"/>
            </a:endParaRPr>
          </a:p>
          <a:p>
            <a:r>
              <a:rPr lang="en-US" sz="1200" dirty="0" smtClean="0">
                <a:latin typeface="Century Gothic"/>
                <a:cs typeface="Century Gothic"/>
              </a:rPr>
              <a:t>Phone Number: ____________________   The best time to call is: _________________________</a:t>
            </a:r>
          </a:p>
          <a:p>
            <a:endParaRPr lang="en-US" sz="1200" dirty="0">
              <a:latin typeface="Century Gothic"/>
              <a:cs typeface="Century Gothic"/>
            </a:endParaRPr>
          </a:p>
          <a:p>
            <a:r>
              <a:rPr lang="en-US" sz="1200" dirty="0" smtClean="0">
                <a:latin typeface="Century Gothic"/>
                <a:cs typeface="Century Gothic"/>
              </a:rPr>
              <a:t>Parent Signature: ________________________   Student Signature ________________________ </a:t>
            </a:r>
            <a:endParaRPr lang="en-US" sz="1200" dirty="0"/>
          </a:p>
        </p:txBody>
      </p:sp>
      <p:sp>
        <p:nvSpPr>
          <p:cNvPr id="11" name="TextBox 10"/>
          <p:cNvSpPr txBox="1"/>
          <p:nvPr/>
        </p:nvSpPr>
        <p:spPr>
          <a:xfrm>
            <a:off x="136267" y="8578331"/>
            <a:ext cx="6569334" cy="461665"/>
          </a:xfrm>
          <a:prstGeom prst="rect">
            <a:avLst/>
          </a:prstGeom>
          <a:noFill/>
        </p:spPr>
        <p:txBody>
          <a:bodyPr wrap="square" rtlCol="0">
            <a:spAutoFit/>
          </a:bodyPr>
          <a:lstStyle/>
          <a:p>
            <a:pPr algn="ctr"/>
            <a:r>
              <a:rPr lang="en-US" sz="2400" b="1" dirty="0" smtClean="0">
                <a:latin typeface="KG Call Me Maybe"/>
                <a:cs typeface="KG Call Me Maybe"/>
              </a:rPr>
              <a:t>I’m looking forward to </a:t>
            </a:r>
            <a:r>
              <a:rPr lang="en-US" sz="2400" b="1" dirty="0">
                <a:latin typeface="KG Call Me Maybe"/>
                <a:cs typeface="KG Call Me Maybe"/>
              </a:rPr>
              <a:t>an amazing </a:t>
            </a:r>
            <a:r>
              <a:rPr lang="en-US" sz="2400" b="1" dirty="0" smtClean="0">
                <a:latin typeface="KG Call Me Maybe"/>
                <a:cs typeface="KG Call Me Maybe"/>
              </a:rPr>
              <a:t>year working with you and your child at OLG.  </a:t>
            </a:r>
            <a:endParaRPr lang="en-US" sz="2400" b="1" dirty="0">
              <a:latin typeface="KG Call Me Maybe"/>
              <a:cs typeface="KG Call Me Maybe"/>
            </a:endParaRPr>
          </a:p>
        </p:txBody>
      </p:sp>
      <p:sp>
        <p:nvSpPr>
          <p:cNvPr id="12" name="TextBox 11"/>
          <p:cNvSpPr txBox="1"/>
          <p:nvPr/>
        </p:nvSpPr>
        <p:spPr>
          <a:xfrm>
            <a:off x="102399" y="6878821"/>
            <a:ext cx="2814442" cy="276999"/>
          </a:xfrm>
          <a:prstGeom prst="rect">
            <a:avLst/>
          </a:prstGeom>
          <a:noFill/>
        </p:spPr>
        <p:txBody>
          <a:bodyPr wrap="none" rtlCol="0">
            <a:spAutoFit/>
          </a:bodyPr>
          <a:lstStyle/>
          <a:p>
            <a:r>
              <a:rPr lang="en-US" sz="1200" dirty="0" smtClean="0">
                <a:latin typeface="Century Gothic"/>
                <a:cs typeface="Century Gothic"/>
              </a:rPr>
              <a:t>Child’s Name: ___________________ </a:t>
            </a:r>
            <a:endParaRPr lang="en-US" sz="1200" dirty="0"/>
          </a:p>
        </p:txBody>
      </p:sp>
    </p:spTree>
    <p:extLst>
      <p:ext uri="{BB962C8B-B14F-4D97-AF65-F5344CB8AC3E}">
        <p14:creationId xmlns:p14="http://schemas.microsoft.com/office/powerpoint/2010/main" val="20454696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1797"/>
            <a:ext cx="6858000" cy="5924698"/>
          </a:xfrm>
          <a:prstGeom prst="rect">
            <a:avLst/>
          </a:prstGeom>
          <a:noFill/>
        </p:spPr>
        <p:txBody>
          <a:bodyPr wrap="square" rtlCol="0">
            <a:spAutoFit/>
          </a:bodyPr>
          <a:lstStyle/>
          <a:p>
            <a:pPr algn="ctr"/>
            <a:r>
              <a:rPr lang="en-US" sz="6600" dirty="0" smtClean="0">
                <a:latin typeface="bromello"/>
                <a:cs typeface="bromello"/>
              </a:rPr>
              <a:t>Optional Supplies</a:t>
            </a:r>
            <a:r>
              <a:rPr lang="en-US" sz="10000" dirty="0" smtClean="0">
                <a:latin typeface="bromello"/>
                <a:cs typeface="bromello"/>
              </a:rPr>
              <a:t>:</a:t>
            </a:r>
            <a:endParaRPr lang="en-US" sz="1400" dirty="0" smtClean="0">
              <a:latin typeface="KG Call Me Maybe"/>
              <a:cs typeface="KG Call Me Maybe"/>
            </a:endParaRPr>
          </a:p>
          <a:p>
            <a:pPr algn="ctr"/>
            <a:r>
              <a:rPr lang="en-US" sz="4000" dirty="0" smtClean="0">
                <a:latin typeface="KG Call Me Maybe"/>
                <a:cs typeface="KG Call Me Maybe"/>
              </a:rPr>
              <a:t>Personal Artist Sketching Pencils  </a:t>
            </a:r>
            <a:endParaRPr lang="en-US" sz="1000" dirty="0">
              <a:latin typeface="KG Call Me Maybe"/>
              <a:cs typeface="KG Call Me Maybe"/>
            </a:endParaRPr>
          </a:p>
          <a:p>
            <a:pPr algn="ctr"/>
            <a:endParaRPr lang="en-CA" dirty="0" smtClean="0">
              <a:latin typeface="KG Call Me Maybe"/>
              <a:cs typeface="KG Call Me Maybe"/>
            </a:endParaRPr>
          </a:p>
          <a:p>
            <a:pPr algn="ctr"/>
            <a:r>
              <a:rPr lang="en-CA" dirty="0" smtClean="0">
                <a:latin typeface="KG Call Me Maybe"/>
                <a:cs typeface="KG Call Me Maybe"/>
              </a:rPr>
              <a:t>Your </a:t>
            </a:r>
            <a:r>
              <a:rPr lang="en-CA" dirty="0">
                <a:latin typeface="KG Call Me Maybe"/>
                <a:cs typeface="KG Call Me Maybe"/>
              </a:rPr>
              <a:t>child has been enrolled in the Fine Arts: Art option for the </a:t>
            </a:r>
            <a:r>
              <a:rPr lang="en-CA" dirty="0" smtClean="0">
                <a:latin typeface="KG Call Me Maybe"/>
                <a:cs typeface="KG Call Me Maybe"/>
              </a:rPr>
              <a:t>2018 </a:t>
            </a:r>
            <a:r>
              <a:rPr lang="en-CA" dirty="0">
                <a:latin typeface="KG Call Me Maybe"/>
                <a:cs typeface="KG Call Me Maybe"/>
              </a:rPr>
              <a:t>– </a:t>
            </a:r>
            <a:r>
              <a:rPr lang="en-CA" dirty="0" smtClean="0">
                <a:latin typeface="KG Call Me Maybe"/>
                <a:cs typeface="KG Call Me Maybe"/>
              </a:rPr>
              <a:t>2019 </a:t>
            </a:r>
            <a:r>
              <a:rPr lang="en-CA" dirty="0">
                <a:latin typeface="KG Call Me Maybe"/>
                <a:cs typeface="KG Call Me Maybe"/>
              </a:rPr>
              <a:t>school year. We will be completing a variety of sketching assignments throughout the school year. In art, the more opportunities to practice the more </a:t>
            </a:r>
            <a:r>
              <a:rPr lang="en-CA" dirty="0" smtClean="0">
                <a:latin typeface="KG Call Me Maybe"/>
                <a:cs typeface="KG Call Me Maybe"/>
              </a:rPr>
              <a:t>skills </a:t>
            </a:r>
            <a:r>
              <a:rPr lang="en-CA" dirty="0">
                <a:latin typeface="KG Call Me Maybe"/>
                <a:cs typeface="KG Call Me Maybe"/>
              </a:rPr>
              <a:t>will improve. </a:t>
            </a:r>
            <a:r>
              <a:rPr lang="en-CA" dirty="0" smtClean="0">
                <a:latin typeface="KG Call Me Maybe"/>
                <a:cs typeface="KG Call Me Maybe"/>
              </a:rPr>
              <a:t>Having the write tool to practice is essential!</a:t>
            </a:r>
            <a:endParaRPr lang="en-US" b="1" dirty="0" smtClean="0">
              <a:latin typeface="KG Call Me Maybe"/>
              <a:cs typeface="KG Call Me Maybe"/>
            </a:endParaRPr>
          </a:p>
          <a:p>
            <a:pPr algn="ctr"/>
            <a:endParaRPr lang="en-US" sz="700" dirty="0" smtClean="0">
              <a:latin typeface="KG Call Me Maybe"/>
              <a:cs typeface="KG Call Me Maybe"/>
            </a:endParaRPr>
          </a:p>
          <a:p>
            <a:endParaRPr lang="en-US" sz="400" b="1" dirty="0" smtClean="0">
              <a:latin typeface="Century Gothic"/>
              <a:cs typeface="Century Gothic"/>
            </a:endParaRPr>
          </a:p>
          <a:p>
            <a:r>
              <a:rPr lang="en-CA" sz="1200" dirty="0" smtClean="0">
                <a:latin typeface="Century Gothic"/>
                <a:cs typeface="Century Gothic"/>
              </a:rPr>
              <a:t>We are providing students with the opportunity to purchase a personal set of sketching pencils with a wider range than those in the school supply. Please keep in mind that the school </a:t>
            </a:r>
            <a:r>
              <a:rPr lang="en-CA" sz="1200" b="1" dirty="0" smtClean="0">
                <a:latin typeface="Century Gothic"/>
                <a:cs typeface="Century Gothic"/>
              </a:rPr>
              <a:t>does</a:t>
            </a:r>
            <a:r>
              <a:rPr lang="en-CA" sz="1200" dirty="0" smtClean="0">
                <a:latin typeface="Century Gothic"/>
                <a:cs typeface="Century Gothic"/>
              </a:rPr>
              <a:t> </a:t>
            </a:r>
            <a:r>
              <a:rPr lang="en-CA" sz="1200" b="1" dirty="0" smtClean="0">
                <a:latin typeface="Century Gothic"/>
                <a:cs typeface="Century Gothic"/>
              </a:rPr>
              <a:t>have supplies</a:t>
            </a:r>
            <a:r>
              <a:rPr lang="en-CA" sz="1200" dirty="0" smtClean="0">
                <a:latin typeface="Century Gothic"/>
                <a:cs typeface="Century Gothic"/>
              </a:rPr>
              <a:t> that your child is welcome to use; however, students may elect to purchase their own set. This pencil set will be your child’s property and they may take them to and from school at will. </a:t>
            </a:r>
          </a:p>
          <a:p>
            <a:r>
              <a:rPr lang="en-CA" sz="1200" dirty="0">
                <a:latin typeface="Century Gothic"/>
                <a:cs typeface="Century Gothic"/>
              </a:rPr>
              <a:t> </a:t>
            </a:r>
          </a:p>
          <a:p>
            <a:r>
              <a:rPr lang="en-CA" sz="1200" dirty="0">
                <a:latin typeface="Century Gothic"/>
                <a:cs typeface="Century Gothic"/>
              </a:rPr>
              <a:t>Students may purchase </a:t>
            </a:r>
            <a:r>
              <a:rPr lang="en-CA" sz="1200" dirty="0" smtClean="0">
                <a:latin typeface="Century Gothic"/>
                <a:cs typeface="Century Gothic"/>
              </a:rPr>
              <a:t>sets </a:t>
            </a:r>
            <a:r>
              <a:rPr lang="en-CA" sz="1200" dirty="0">
                <a:latin typeface="Century Gothic"/>
                <a:cs typeface="Century Gothic"/>
              </a:rPr>
              <a:t>for $10.00. Each set includes 12 </a:t>
            </a:r>
            <a:r>
              <a:rPr lang="en-CA" sz="1200" dirty="0" err="1" smtClean="0">
                <a:latin typeface="Century Gothic"/>
                <a:cs typeface="Century Gothic"/>
              </a:rPr>
              <a:t>FineTec</a:t>
            </a:r>
            <a:r>
              <a:rPr lang="en-CA" sz="1200" dirty="0" smtClean="0">
                <a:latin typeface="Century Gothic"/>
                <a:cs typeface="Century Gothic"/>
              </a:rPr>
              <a:t> artist quality graphite </a:t>
            </a:r>
            <a:r>
              <a:rPr lang="en-CA" sz="1200" dirty="0">
                <a:latin typeface="Century Gothic"/>
                <a:cs typeface="Century Gothic"/>
              </a:rPr>
              <a:t>sketching </a:t>
            </a:r>
            <a:r>
              <a:rPr lang="en-CA" sz="1200" dirty="0" smtClean="0">
                <a:latin typeface="Century Gothic"/>
                <a:cs typeface="Century Gothic"/>
              </a:rPr>
              <a:t>pencils, with a value scale of 4H to 6B. </a:t>
            </a:r>
            <a:r>
              <a:rPr lang="en-CA" sz="1200" dirty="0">
                <a:latin typeface="Century Gothic"/>
                <a:cs typeface="Century Gothic"/>
              </a:rPr>
              <a:t>If you would like to purchase a pencil set, please fill in the form below and return to Mrs. Bruce no later than Friday, </a:t>
            </a:r>
            <a:r>
              <a:rPr lang="en-CA" sz="1200" dirty="0" smtClean="0">
                <a:latin typeface="Century Gothic"/>
                <a:cs typeface="Century Gothic"/>
              </a:rPr>
              <a:t>September 7, 2018.</a:t>
            </a:r>
            <a:endParaRPr lang="en-CA" sz="1200" dirty="0">
              <a:latin typeface="Century Gothic"/>
              <a:cs typeface="Century Gothic"/>
            </a:endParaRPr>
          </a:p>
          <a:p>
            <a:r>
              <a:rPr lang="en-CA" sz="1200" dirty="0">
                <a:latin typeface="Century Gothic"/>
                <a:cs typeface="Century Gothic"/>
              </a:rPr>
              <a:t> </a:t>
            </a:r>
          </a:p>
          <a:p>
            <a:r>
              <a:rPr lang="en-CA" sz="1200" dirty="0">
                <a:latin typeface="Century Gothic"/>
                <a:cs typeface="Century Gothic"/>
              </a:rPr>
              <a:t>Thank you for your support of the JH art program at Our Lady of Grace School.</a:t>
            </a:r>
          </a:p>
          <a:p>
            <a:r>
              <a:rPr lang="en-US" sz="1200" dirty="0" smtClean="0">
                <a:latin typeface="Century Gothic"/>
                <a:cs typeface="Century Gothic"/>
              </a:rPr>
              <a:t> </a:t>
            </a:r>
          </a:p>
        </p:txBody>
      </p:sp>
      <p:sp>
        <p:nvSpPr>
          <p:cNvPr id="5" name="Rectangle 4"/>
          <p:cNvSpPr/>
          <p:nvPr/>
        </p:nvSpPr>
        <p:spPr>
          <a:xfrm>
            <a:off x="-1" y="-20716"/>
            <a:ext cx="6858001" cy="9164716"/>
          </a:xfrm>
          <a:prstGeom prst="rect">
            <a:avLst/>
          </a:prstGeom>
          <a:noFill/>
          <a:ln w="152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0" y="6214533"/>
            <a:ext cx="6858000" cy="762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16107" y="6229392"/>
            <a:ext cx="3943038" cy="646331"/>
          </a:xfrm>
          <a:prstGeom prst="rect">
            <a:avLst/>
          </a:prstGeom>
        </p:spPr>
        <p:txBody>
          <a:bodyPr wrap="square">
            <a:spAutoFit/>
          </a:bodyPr>
          <a:lstStyle/>
          <a:p>
            <a:r>
              <a:rPr lang="en-US" sz="3600" dirty="0" smtClean="0">
                <a:solidFill>
                  <a:srgbClr val="000000"/>
                </a:solidFill>
                <a:latin typeface="bromello"/>
                <a:cs typeface="bromello"/>
              </a:rPr>
              <a:t>Order Form</a:t>
            </a:r>
            <a:endParaRPr lang="en-US" sz="2000" dirty="0">
              <a:solidFill>
                <a:srgbClr val="000000"/>
              </a:solidFill>
              <a:latin typeface="bromello"/>
              <a:cs typeface="bromello"/>
            </a:endParaRPr>
          </a:p>
        </p:txBody>
      </p:sp>
      <p:sp>
        <p:nvSpPr>
          <p:cNvPr id="8" name="Rectangle 7"/>
          <p:cNvSpPr/>
          <p:nvPr/>
        </p:nvSpPr>
        <p:spPr>
          <a:xfrm>
            <a:off x="2760303" y="6363265"/>
            <a:ext cx="4233176" cy="800219"/>
          </a:xfrm>
          <a:prstGeom prst="rect">
            <a:avLst/>
          </a:prstGeom>
        </p:spPr>
        <p:txBody>
          <a:bodyPr wrap="square">
            <a:spAutoFit/>
          </a:bodyPr>
          <a:lstStyle/>
          <a:p>
            <a:r>
              <a:rPr lang="en-US" sz="1200" dirty="0" smtClean="0">
                <a:latin typeface="Century Gothic"/>
                <a:cs typeface="Century Gothic"/>
              </a:rPr>
              <a:t>Please detach this sheet and keep the top half for yourself</a:t>
            </a:r>
            <a:r>
              <a:rPr lang="en-US" sz="1600" b="1" dirty="0" smtClean="0">
                <a:latin typeface="KG Call Me Maybe"/>
                <a:cs typeface="KG Call Me Maybe"/>
              </a:rPr>
              <a:t>.</a:t>
            </a:r>
            <a:r>
              <a:rPr lang="en-US" sz="1200" dirty="0" smtClean="0">
                <a:latin typeface="Century Gothic"/>
                <a:cs typeface="Century Gothic"/>
              </a:rPr>
              <a:t> Please return the bottom portion with your child to me no later than: </a:t>
            </a:r>
            <a:r>
              <a:rPr lang="en-US" b="1" i="1" dirty="0" smtClean="0">
                <a:latin typeface="KG Call Me Maybe"/>
                <a:cs typeface="KG Call Me Maybe"/>
              </a:rPr>
              <a:t>Friday, September 7</a:t>
            </a:r>
            <a:r>
              <a:rPr lang="en-US" b="1" i="1" baseline="30000" dirty="0" smtClean="0">
                <a:latin typeface="KG Call Me Maybe"/>
                <a:cs typeface="KG Call Me Maybe"/>
              </a:rPr>
              <a:t>th</a:t>
            </a:r>
            <a:r>
              <a:rPr lang="en-US" b="1" i="1" dirty="0" smtClean="0">
                <a:latin typeface="KG Call Me Maybe"/>
                <a:cs typeface="KG Call Me Maybe"/>
              </a:rPr>
              <a:t> </a:t>
            </a:r>
            <a:endParaRPr lang="en-US" sz="1600" b="1" i="1" dirty="0"/>
          </a:p>
        </p:txBody>
      </p:sp>
      <p:sp>
        <p:nvSpPr>
          <p:cNvPr id="10" name="TextBox 9"/>
          <p:cNvSpPr txBox="1"/>
          <p:nvPr/>
        </p:nvSpPr>
        <p:spPr>
          <a:xfrm>
            <a:off x="104030" y="7213595"/>
            <a:ext cx="6713862" cy="1569660"/>
          </a:xfrm>
          <a:prstGeom prst="rect">
            <a:avLst/>
          </a:prstGeom>
          <a:noFill/>
        </p:spPr>
        <p:txBody>
          <a:bodyPr wrap="square" rtlCol="0">
            <a:spAutoFit/>
          </a:bodyPr>
          <a:lstStyle/>
          <a:p>
            <a:r>
              <a:rPr lang="en-US" sz="1200" dirty="0" smtClean="0">
                <a:latin typeface="Century Gothic"/>
                <a:cs typeface="Century Gothic"/>
              </a:rPr>
              <a:t>Parent Name: ______________________   Email: _________________________________________</a:t>
            </a:r>
          </a:p>
          <a:p>
            <a:endParaRPr lang="en-US" sz="1200" dirty="0">
              <a:latin typeface="Century Gothic"/>
              <a:cs typeface="Century Gothic"/>
            </a:endParaRPr>
          </a:p>
          <a:p>
            <a:r>
              <a:rPr lang="en-CA" sz="1200" dirty="0" smtClean="0">
                <a:latin typeface="Century Gothic"/>
                <a:ea typeface="ＭＳ ゴシック"/>
                <a:cs typeface="Century Gothic"/>
              </a:rPr>
              <a:t>☐ I do not want a pencil set at this time.</a:t>
            </a:r>
          </a:p>
          <a:p>
            <a:r>
              <a:rPr lang="en-CA" sz="1200" dirty="0" smtClean="0">
                <a:latin typeface="Century Gothic"/>
                <a:ea typeface="ＭＳ ゴシック"/>
                <a:cs typeface="Century Gothic"/>
              </a:rPr>
              <a:t> </a:t>
            </a:r>
          </a:p>
          <a:p>
            <a:r>
              <a:rPr lang="en-CA" sz="1200" dirty="0" smtClean="0">
                <a:latin typeface="Century Gothic"/>
                <a:ea typeface="ＭＳ ゴシック"/>
                <a:cs typeface="Century Gothic"/>
              </a:rPr>
              <a:t>☐ I would LOVE to purchase my own pencil set!</a:t>
            </a:r>
            <a:r>
              <a:rPr lang="en-CA" sz="1200" dirty="0" smtClean="0">
                <a:latin typeface="Century Gothic"/>
                <a:cs typeface="Century Gothic"/>
              </a:rPr>
              <a:t> </a:t>
            </a:r>
            <a:r>
              <a:rPr lang="en-CA" sz="1200" b="1" dirty="0" smtClean="0">
                <a:latin typeface="Century Gothic"/>
                <a:cs typeface="Century Gothic"/>
              </a:rPr>
              <a:t>Quantity ____  X </a:t>
            </a:r>
            <a:r>
              <a:rPr lang="en-CA" sz="1200" b="1" dirty="0">
                <a:latin typeface="Century Gothic"/>
                <a:cs typeface="Century Gothic"/>
              </a:rPr>
              <a:t>$10.00 =  </a:t>
            </a:r>
            <a:r>
              <a:rPr lang="en-CA" sz="1200" b="1" dirty="0" smtClean="0">
                <a:latin typeface="Century Gothic"/>
                <a:cs typeface="Century Gothic"/>
              </a:rPr>
              <a:t>______________</a:t>
            </a:r>
            <a:endParaRPr lang="en-CA" sz="1200" b="1" dirty="0">
              <a:latin typeface="Century Gothic"/>
              <a:cs typeface="Century Gothic"/>
            </a:endParaRPr>
          </a:p>
          <a:p>
            <a:r>
              <a:rPr lang="en-CA" sz="1200" dirty="0">
                <a:latin typeface="Century Gothic"/>
                <a:cs typeface="Century Gothic"/>
              </a:rPr>
              <a:t> </a:t>
            </a:r>
          </a:p>
          <a:p>
            <a:r>
              <a:rPr lang="en-CA" sz="1200" i="1" dirty="0">
                <a:latin typeface="Century Gothic"/>
                <a:cs typeface="Century Gothic"/>
              </a:rPr>
              <a:t>Cash or cheque (made payable to Our Lady of Grace School) are accepted.</a:t>
            </a:r>
            <a:endParaRPr lang="en-CA" sz="1200" dirty="0">
              <a:latin typeface="Century Gothic"/>
              <a:cs typeface="Century Gothic"/>
            </a:endParaRPr>
          </a:p>
          <a:p>
            <a:endParaRPr lang="en-US" sz="1200" dirty="0">
              <a:latin typeface="Century Gothic"/>
              <a:cs typeface="Century Gothic"/>
            </a:endParaRPr>
          </a:p>
        </p:txBody>
      </p:sp>
      <p:sp>
        <p:nvSpPr>
          <p:cNvPr id="11" name="TextBox 10"/>
          <p:cNvSpPr txBox="1"/>
          <p:nvPr/>
        </p:nvSpPr>
        <p:spPr>
          <a:xfrm>
            <a:off x="136267" y="8578331"/>
            <a:ext cx="6569334" cy="461665"/>
          </a:xfrm>
          <a:prstGeom prst="rect">
            <a:avLst/>
          </a:prstGeom>
          <a:noFill/>
        </p:spPr>
        <p:txBody>
          <a:bodyPr wrap="square" rtlCol="0">
            <a:spAutoFit/>
          </a:bodyPr>
          <a:lstStyle/>
          <a:p>
            <a:pPr algn="ctr"/>
            <a:r>
              <a:rPr lang="en-US" sz="2400" b="1" dirty="0" smtClean="0">
                <a:latin typeface="KG Call Me Maybe"/>
                <a:cs typeface="KG Call Me Maybe"/>
              </a:rPr>
              <a:t>I’m looking forward to the amazing artwork that will be created this year! </a:t>
            </a:r>
            <a:endParaRPr lang="en-US" sz="2400" b="1" dirty="0">
              <a:latin typeface="KG Call Me Maybe"/>
              <a:cs typeface="KG Call Me Maybe"/>
            </a:endParaRPr>
          </a:p>
        </p:txBody>
      </p:sp>
      <p:sp>
        <p:nvSpPr>
          <p:cNvPr id="12" name="TextBox 11"/>
          <p:cNvSpPr txBox="1"/>
          <p:nvPr/>
        </p:nvSpPr>
        <p:spPr>
          <a:xfrm>
            <a:off x="102399" y="6878821"/>
            <a:ext cx="2814442" cy="276999"/>
          </a:xfrm>
          <a:prstGeom prst="rect">
            <a:avLst/>
          </a:prstGeom>
          <a:noFill/>
        </p:spPr>
        <p:txBody>
          <a:bodyPr wrap="none" rtlCol="0">
            <a:spAutoFit/>
          </a:bodyPr>
          <a:lstStyle/>
          <a:p>
            <a:r>
              <a:rPr lang="en-US" sz="1200" dirty="0" smtClean="0">
                <a:latin typeface="Century Gothic"/>
                <a:cs typeface="Century Gothic"/>
              </a:rPr>
              <a:t>Child’s Name: ___________________ </a:t>
            </a:r>
            <a:endParaRPr lang="en-US" sz="1200" dirty="0"/>
          </a:p>
        </p:txBody>
      </p:sp>
    </p:spTree>
    <p:extLst>
      <p:ext uri="{BB962C8B-B14F-4D97-AF65-F5344CB8AC3E}">
        <p14:creationId xmlns:p14="http://schemas.microsoft.com/office/powerpoint/2010/main" val="4967010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FA78499C-EF91-A644-B185-E47CAA78E3E6}" vid="{84FB62D9-28E8-4D47-80AE-A44B24CFFD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TPT up</Template>
  <TotalTime>11699</TotalTime>
  <Words>1360</Words>
  <Application>Microsoft Macintosh PowerPoint</Application>
  <PresentationFormat>Letter Paper (8.5x11 in)</PresentationFormat>
  <Paragraphs>122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Cahill</dc:creator>
  <cp:lastModifiedBy>Amanda Campbell</cp:lastModifiedBy>
  <cp:revision>34</cp:revision>
  <cp:lastPrinted>2018-08-04T17:55:51Z</cp:lastPrinted>
  <dcterms:created xsi:type="dcterms:W3CDTF">2017-08-02T01:43:36Z</dcterms:created>
  <dcterms:modified xsi:type="dcterms:W3CDTF">2018-08-29T13:17:47Z</dcterms:modified>
</cp:coreProperties>
</file>