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4AC2B89-34F2-4B84-B76F-7608AFB59830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C9D7F8-8871-4C0E-8E74-80F9990AA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Sec. 2.3 – Analyzing and Building Electrical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311 - 315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 Drawings</a:t>
            </a:r>
            <a:endParaRPr lang="en-US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Engineers and designers of electrical circuits use special symbols that show the components and connections clearly.</a:t>
            </a:r>
          </a:p>
          <a:p>
            <a:r>
              <a:rPr lang="en-US" dirty="0" smtClean="0"/>
              <a:t>Symbols make it easier to plan circuits before you build it. </a:t>
            </a:r>
          </a:p>
          <a:p>
            <a:r>
              <a:rPr lang="en-US" dirty="0" smtClean="0"/>
              <a:t>Four basic parts of a circuit:</a:t>
            </a:r>
          </a:p>
          <a:p>
            <a:pPr lvl="1"/>
            <a:r>
              <a:rPr lang="en-US" b="1" u="sng" dirty="0" smtClean="0"/>
              <a:t>Energy source (provides electrons)</a:t>
            </a:r>
          </a:p>
          <a:p>
            <a:pPr lvl="1"/>
            <a:r>
              <a:rPr lang="en-US" b="1" u="sng" dirty="0" smtClean="0"/>
              <a:t>A conductor (the path)</a:t>
            </a:r>
          </a:p>
          <a:p>
            <a:pPr lvl="1"/>
            <a:r>
              <a:rPr lang="en-US" b="1" u="sng" dirty="0" smtClean="0"/>
              <a:t>Switch to turn it on or off</a:t>
            </a:r>
          </a:p>
          <a:p>
            <a:pPr lvl="1"/>
            <a:r>
              <a:rPr lang="en-US" b="1" u="sng" dirty="0" smtClean="0"/>
              <a:t>Load that converts electrical energy into another form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Circuit</a:t>
            </a:r>
            <a:endParaRPr lang="en-US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6029325" cy="392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Symbols for circuits</a:t>
            </a:r>
            <a:endParaRPr lang="en-US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Chart on page 312</a:t>
            </a:r>
          </a:p>
          <a:p>
            <a:r>
              <a:rPr lang="en-US" dirty="0" smtClean="0"/>
              <a:t>Know these symbols!</a:t>
            </a:r>
          </a:p>
          <a:p>
            <a:endParaRPr lang="en-US" dirty="0" smtClean="0"/>
          </a:p>
          <a:p>
            <a:r>
              <a:rPr lang="en-US" dirty="0" smtClean="0"/>
              <a:t>Important symbols: </a:t>
            </a:r>
          </a:p>
          <a:p>
            <a:pPr lvl="1"/>
            <a:r>
              <a:rPr lang="en-US" b="1" u="sng" dirty="0" smtClean="0"/>
              <a:t>Conductor</a:t>
            </a:r>
          </a:p>
          <a:p>
            <a:pPr lvl="1"/>
            <a:r>
              <a:rPr lang="en-US" b="1" u="sng" dirty="0" smtClean="0"/>
              <a:t>Cell</a:t>
            </a:r>
          </a:p>
          <a:p>
            <a:pPr lvl="1"/>
            <a:r>
              <a:rPr lang="en-US" b="1" u="sng" dirty="0" smtClean="0"/>
              <a:t>Battery</a:t>
            </a:r>
          </a:p>
          <a:p>
            <a:pPr lvl="1"/>
            <a:r>
              <a:rPr lang="en-US" b="1" u="sng" dirty="0" smtClean="0"/>
              <a:t>Lamp</a:t>
            </a:r>
          </a:p>
          <a:p>
            <a:pPr lvl="1"/>
            <a:r>
              <a:rPr lang="en-US" b="1" u="sng" dirty="0" smtClean="0"/>
              <a:t>Resistor</a:t>
            </a:r>
          </a:p>
          <a:p>
            <a:pPr lvl="1"/>
            <a:r>
              <a:rPr lang="en-US" b="1" u="sng" dirty="0" smtClean="0"/>
              <a:t>Switch</a:t>
            </a:r>
          </a:p>
          <a:p>
            <a:pPr lvl="1"/>
            <a:r>
              <a:rPr lang="en-US" b="1" u="sng" dirty="0" smtClean="0"/>
              <a:t>Motor</a:t>
            </a:r>
          </a:p>
          <a:p>
            <a:pPr lvl="1"/>
            <a:r>
              <a:rPr lang="en-US" b="1" u="sng" dirty="0" smtClean="0"/>
              <a:t>Fuse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 Circuits</a:t>
            </a:r>
            <a:endParaRPr lang="en-US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467600" cy="4525963"/>
          </a:xfrm>
        </p:spPr>
        <p:txBody>
          <a:bodyPr/>
          <a:lstStyle/>
          <a:p>
            <a:r>
              <a:rPr lang="en-US" dirty="0" smtClean="0"/>
              <a:t>There is only </a:t>
            </a:r>
            <a:r>
              <a:rPr lang="en-US" b="1" u="sng" dirty="0" smtClean="0"/>
              <a:t>one</a:t>
            </a:r>
            <a:r>
              <a:rPr lang="en-US" dirty="0" smtClean="0"/>
              <a:t> pathway for the current.</a:t>
            </a:r>
          </a:p>
          <a:p>
            <a:r>
              <a:rPr lang="en-US" dirty="0" smtClean="0"/>
              <a:t>If this pathway is interrupted </a:t>
            </a:r>
            <a:r>
              <a:rPr lang="en-US" b="1" u="sng" dirty="0" smtClean="0"/>
              <a:t>the whole circuit cannot function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3429000"/>
            <a:ext cx="457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Can be useful in a house; switches are added in series with other components (wall plugs, lights). This makes it possible to turn off all the electricity in the circuit.</a:t>
            </a:r>
            <a:endParaRPr lang="en-US" sz="2800" dirty="0"/>
          </a:p>
        </p:txBody>
      </p:sp>
      <p:pic>
        <p:nvPicPr>
          <p:cNvPr id="2054" name="Picture 6" descr="http://www.smgaels.org/physics/home/hand_2/ser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657600"/>
            <a:ext cx="3667125" cy="225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Circuits</a:t>
            </a:r>
            <a:endParaRPr lang="en-US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4525963"/>
          </a:xfrm>
        </p:spPr>
        <p:txBody>
          <a:bodyPr/>
          <a:lstStyle/>
          <a:p>
            <a:r>
              <a:rPr lang="en-US" dirty="0" smtClean="0"/>
              <a:t>Have </a:t>
            </a:r>
            <a:r>
              <a:rPr lang="en-US" b="1" u="sng" dirty="0" smtClean="0"/>
              <a:t>separate</a:t>
            </a:r>
            <a:r>
              <a:rPr lang="en-US" dirty="0" smtClean="0"/>
              <a:t> current paths for each section of the circuit.</a:t>
            </a:r>
          </a:p>
          <a:p>
            <a:r>
              <a:rPr lang="en-US" dirty="0" smtClean="0"/>
              <a:t>An interruption or break in one pathway </a:t>
            </a:r>
            <a:r>
              <a:rPr lang="en-US" b="1" u="sng" dirty="0" smtClean="0"/>
              <a:t>does not affect the rest of the pathways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8434" name="Picture 2" descr="http://www.berkeleypoint.com/images/parall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05702"/>
            <a:ext cx="1600200" cy="3480847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895600" y="3276600"/>
            <a:ext cx="57912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useful for household items, especially decorative lights. On a string of Christmas lights, if one bulb goes out, the whole string won’t go out.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B0F0"/>
                </a:solidFill>
              </a:rPr>
              <a:t>Microcircuits</a:t>
            </a:r>
            <a:endParaRPr lang="en-US" b="1" i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Tiny circuits in </a:t>
            </a:r>
            <a:r>
              <a:rPr lang="en-US" b="1" u="sng" dirty="0" smtClean="0"/>
              <a:t>advanced electronics </a:t>
            </a:r>
            <a:r>
              <a:rPr lang="en-US" dirty="0" smtClean="0"/>
              <a:t>require transistors.</a:t>
            </a:r>
          </a:p>
          <a:p>
            <a:r>
              <a:rPr lang="en-US" dirty="0" smtClean="0"/>
              <a:t>A transistor is usually made of three layers of specially treated silicon. Layers are arranged in a particular way so that a small voltage in the middle controls the current on the outside.</a:t>
            </a:r>
          </a:p>
          <a:p>
            <a:r>
              <a:rPr lang="en-US" dirty="0" smtClean="0"/>
              <a:t>Microcircuits contain microscopic transistors and resistors. They are extremely tiny!</a:t>
            </a:r>
            <a:endParaRPr lang="en-US" dirty="0"/>
          </a:p>
        </p:txBody>
      </p:sp>
      <p:pic>
        <p:nvPicPr>
          <p:cNvPr id="19458" name="Picture 2" descr="http://www.codesuidae.net/FetModMT/ZZMT-PCB-Top-Transistors-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81000"/>
            <a:ext cx="3810000" cy="3124200"/>
          </a:xfrm>
          <a:prstGeom prst="rect">
            <a:avLst/>
          </a:prstGeom>
          <a:noFill/>
        </p:spPr>
      </p:pic>
      <p:pic>
        <p:nvPicPr>
          <p:cNvPr id="19460" name="Picture 4" descr="http://www.synchro-systems.com/images/hybri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276600"/>
            <a:ext cx="4381500" cy="328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210</TotalTime>
  <Words>275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Sec. 2.3 – Analyzing and Building Electrical Circuits</vt:lpstr>
      <vt:lpstr>Circuit Drawings</vt:lpstr>
      <vt:lpstr>Basic Circuit</vt:lpstr>
      <vt:lpstr>Symbols for circuits</vt:lpstr>
      <vt:lpstr>Series Circuits</vt:lpstr>
      <vt:lpstr>Parallel Circuits</vt:lpstr>
      <vt:lpstr>Microcircuits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2.3 – Analyzing and Building Electrical Circuits</dc:title>
  <dc:creator>Mike</dc:creator>
  <cp:lastModifiedBy>GPCSD</cp:lastModifiedBy>
  <cp:revision>20</cp:revision>
  <dcterms:created xsi:type="dcterms:W3CDTF">2009-04-23T02:35:37Z</dcterms:created>
  <dcterms:modified xsi:type="dcterms:W3CDTF">2010-05-18T17:12:04Z</dcterms:modified>
</cp:coreProperties>
</file>