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D92EB-7F14-438C-9BD1-228AEE1DCCF0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41DAA4D-A787-42C2-80F4-1E9BDB07C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C802-FD45-41F8-92C6-BDA0CBE888C6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CD12-D762-4401-941C-A3D16D61D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55F8E-34E1-48CD-9437-16481EE09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7EEA-C999-4B6B-B7B1-3CAEF811B79B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7BAB-B309-4FDA-BBCF-5229BB2C2FBB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FA5B-F396-447B-8C38-E3CBB59ED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2B8F-8943-4334-8F9F-437595DDD168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47C781-ABEB-46AB-A2E1-EC64AEAFE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6CE31-7630-490C-B725-63E34327ABC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8ED9-EE6C-418F-80C3-DBEC9AEE4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A8F0-40BB-4AAD-94AF-D6E73DF720B6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0D0D5B77-5A5F-4EFE-A1EA-2BF5F660F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3004E-B6A0-4155-B652-FFD5D8E5964F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DD0A-6471-4D81-8312-A81C5EBA1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66B8-F636-4397-93BA-FBE7E2EB5AC1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44B9C4A-3DE5-4487-A591-D6750E39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A845B7-5A4A-497C-8AEE-0144EBC36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12DD-5AF2-47DA-B2F7-54094C84BC73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4C401-78ED-4A7A-B2FC-D36190AFB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F0378-015B-48D6-A880-1FAA4DA3FD32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3B5153-341A-44C0-867B-5E36A80B79B2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9E0368-7905-4FA7-B82C-C7B879DAD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/>
              <a:t>P. 335 - 342</a:t>
            </a:r>
            <a:endParaRPr lang="en-US" sz="3200" dirty="0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839200" cy="1752600"/>
          </a:xfrm>
        </p:spPr>
        <p:txBody>
          <a:bodyPr/>
          <a:lstStyle/>
          <a:p>
            <a:r>
              <a:rPr lang="en-US" sz="6000" dirty="0" smtClean="0"/>
              <a:t>Sec 3.3 Energy and Efficiency</a:t>
            </a:r>
            <a:br>
              <a:rPr lang="en-US" sz="6000" dirty="0" smtClean="0"/>
            </a:br>
            <a:r>
              <a:rPr lang="en-US" sz="36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tx2">
                    <a:lumMod val="50000"/>
                  </a:schemeClr>
                </a:solidFill>
              </a:rPr>
              <a:t>Law of Conservation</a:t>
            </a:r>
            <a:endParaRPr lang="en-US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3200" smtClean="0"/>
              <a:t>Energy </a:t>
            </a:r>
            <a:r>
              <a:rPr lang="en-US" sz="3200" b="1" u="sng" smtClean="0"/>
              <a:t>cannot be created or destroyed</a:t>
            </a:r>
            <a:r>
              <a:rPr lang="en-US" sz="3200" smtClean="0"/>
              <a:t>.</a:t>
            </a:r>
          </a:p>
          <a:p>
            <a:r>
              <a:rPr lang="en-US" sz="3200" smtClean="0"/>
              <a:t>It does not appear or disappear, can only be </a:t>
            </a:r>
            <a:r>
              <a:rPr lang="en-US" sz="3200" b="1" u="sng" smtClean="0"/>
              <a:t>converted from one form to another</a:t>
            </a:r>
            <a:r>
              <a:rPr lang="en-US" sz="3200" smtClean="0"/>
              <a:t>.</a:t>
            </a:r>
          </a:p>
          <a:p>
            <a:endParaRPr lang="en-US" sz="3200" smtClean="0"/>
          </a:p>
          <a:p>
            <a:r>
              <a:rPr lang="en-US" sz="3200" smtClean="0"/>
              <a:t>However, we usually find that the </a:t>
            </a:r>
            <a:r>
              <a:rPr lang="en-US" sz="3200" b="1" u="sng" smtClean="0"/>
              <a:t>output</a:t>
            </a:r>
            <a:r>
              <a:rPr lang="en-US" sz="3200" smtClean="0"/>
              <a:t> </a:t>
            </a:r>
            <a:r>
              <a:rPr lang="en-US" sz="3200" b="1" u="sng" smtClean="0"/>
              <a:t>energy</a:t>
            </a:r>
            <a:r>
              <a:rPr lang="en-US" sz="3200" smtClean="0"/>
              <a:t> of a device or system is </a:t>
            </a:r>
            <a:r>
              <a:rPr lang="en-US" sz="3200" b="1" u="sng" smtClean="0"/>
              <a:t>smaller</a:t>
            </a:r>
            <a:r>
              <a:rPr lang="en-US" sz="3200" smtClean="0"/>
              <a:t> than the </a:t>
            </a:r>
            <a:r>
              <a:rPr lang="en-US" sz="3200" b="1" u="sng" smtClean="0"/>
              <a:t>input energy</a:t>
            </a:r>
            <a:r>
              <a:rPr lang="en-US" sz="3200" smtClean="0"/>
              <a:t>, sometimes much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498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Most often the energy is </a:t>
            </a:r>
            <a:r>
              <a:rPr lang="en-US" sz="2800" b="1" u="sng" dirty="0" smtClean="0"/>
              <a:t>lost to heat</a:t>
            </a:r>
            <a:r>
              <a:rPr lang="en-US" sz="2800" dirty="0" smtClean="0"/>
              <a:t>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Example: when heating a pot, not all the heat goes into the pot, some is lost to the surroundings.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Mechanical systems also lose a lot of energy. They lose some energy to </a:t>
            </a:r>
            <a:r>
              <a:rPr lang="en-US" sz="2800" b="1" u="sng" dirty="0" smtClean="0"/>
              <a:t>sound, heat from friction</a:t>
            </a:r>
            <a:r>
              <a:rPr lang="en-US" sz="2800" dirty="0" smtClean="0"/>
              <a:t>. These are </a:t>
            </a:r>
            <a:r>
              <a:rPr lang="en-US" sz="2800" b="1" u="sng" dirty="0" smtClean="0"/>
              <a:t>non-usable forms of energy</a:t>
            </a:r>
            <a:r>
              <a:rPr lang="en-US" sz="2800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In fact, all mechanical systems dissipate or lose some energy, so their usable output energy is always less than their input energy.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tx2">
                    <a:lumMod val="50000"/>
                  </a:schemeClr>
                </a:solidFill>
              </a:rPr>
              <a:t>Understanding Efficiency</a:t>
            </a:r>
            <a:endParaRPr lang="en-US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212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The efficiency of a device is the ration of useful energy that comes out of a device to the total energy that went in</a:t>
            </a:r>
            <a:r>
              <a:rPr lang="en-US" sz="2400" dirty="0" smtClean="0"/>
              <a:t>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The more input energy that a device converts to useable output energy, the more efficient the device is.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/>
              <a:t>Efficiency is usually calculated as a percentage: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% Efficiency =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Joules of useful output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x    100%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			         Joules of input energy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</a:rPr>
              <a:t>Example</a:t>
            </a:r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800600"/>
            <a:ext cx="8504238" cy="1603375"/>
          </a:xfrm>
        </p:spPr>
        <p:txBody>
          <a:bodyPr/>
          <a:lstStyle/>
          <a:p>
            <a:r>
              <a:rPr lang="en-US" smtClean="0"/>
              <a:t>The efficiency of this light bulb is 5 J/100 J x 100% = 5 %. In other words only </a:t>
            </a:r>
            <a:r>
              <a:rPr lang="en-US" b="1" u="sng" smtClean="0"/>
              <a:t>5% </a:t>
            </a:r>
            <a:r>
              <a:rPr lang="en-US" smtClean="0"/>
              <a:t>of the energy used is converted to </a:t>
            </a:r>
            <a:r>
              <a:rPr lang="en-US" b="1" u="sng" smtClean="0"/>
              <a:t>light</a:t>
            </a:r>
            <a:r>
              <a:rPr lang="en-US" smtClean="0"/>
              <a:t>, and the rest is </a:t>
            </a:r>
            <a:r>
              <a:rPr lang="en-US" b="1" u="sng" smtClean="0"/>
              <a:t>lost to heat</a:t>
            </a:r>
            <a:r>
              <a:rPr lang="en-US" smtClean="0"/>
              <a:t>.</a:t>
            </a:r>
          </a:p>
        </p:txBody>
      </p:sp>
      <p:pic>
        <p:nvPicPr>
          <p:cNvPr id="17411" name="Picture 2" descr="http://www.vermontguardian.com/images/local/2006/Lightbul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00200"/>
            <a:ext cx="23812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447800" y="2743200"/>
            <a:ext cx="2209800" cy="4572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0" y="2438400"/>
            <a:ext cx="22098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 rot="20326255">
            <a:off x="4983163" y="1690688"/>
            <a:ext cx="1624012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609600" y="22098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100 J electric energy going in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5715000" y="2895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95 J lost to heat energy</a:t>
            </a: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6553200" y="14478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5 J of light energy</a:t>
            </a:r>
          </a:p>
        </p:txBody>
      </p:sp>
      <p:sp>
        <p:nvSpPr>
          <p:cNvPr id="11" name="SMARTInkAnnotation0"/>
          <p:cNvSpPr/>
          <p:nvPr/>
        </p:nvSpPr>
        <p:spPr>
          <a:xfrm>
            <a:off x="3429000" y="5546961"/>
            <a:ext cx="206822" cy="96409"/>
          </a:xfrm>
          <a:custGeom>
            <a:avLst/>
            <a:gdLst/>
            <a:ahLst/>
            <a:cxnLst/>
            <a:rect l="0" t="0" r="0" b="0"/>
            <a:pathLst>
              <a:path w="206822" h="96409">
                <a:moveTo>
                  <a:pt x="206821" y="0"/>
                </a:moveTo>
                <a:lnTo>
                  <a:pt x="206590" y="2600"/>
                </a:lnTo>
                <a:lnTo>
                  <a:pt x="206188" y="10121"/>
                </a:lnTo>
                <a:lnTo>
                  <a:pt x="205740" y="26416"/>
                </a:lnTo>
                <a:lnTo>
                  <a:pt x="204629" y="33936"/>
                </a:lnTo>
                <a:lnTo>
                  <a:pt x="202896" y="40933"/>
                </a:lnTo>
                <a:lnTo>
                  <a:pt x="198324" y="53008"/>
                </a:lnTo>
                <a:lnTo>
                  <a:pt x="192985" y="61682"/>
                </a:lnTo>
                <a:lnTo>
                  <a:pt x="187305" y="71491"/>
                </a:lnTo>
                <a:lnTo>
                  <a:pt x="184401" y="76884"/>
                </a:lnTo>
                <a:lnTo>
                  <a:pt x="180481" y="81472"/>
                </a:lnTo>
                <a:lnTo>
                  <a:pt x="175883" y="85523"/>
                </a:lnTo>
                <a:lnTo>
                  <a:pt x="170833" y="89215"/>
                </a:lnTo>
                <a:lnTo>
                  <a:pt x="166474" y="91677"/>
                </a:lnTo>
                <a:lnTo>
                  <a:pt x="158986" y="94412"/>
                </a:lnTo>
                <a:lnTo>
                  <a:pt x="153615" y="95142"/>
                </a:lnTo>
                <a:lnTo>
                  <a:pt x="147058" y="95629"/>
                </a:lnTo>
                <a:lnTo>
                  <a:pt x="132828" y="96169"/>
                </a:lnTo>
                <a:lnTo>
                  <a:pt x="119888" y="96408"/>
                </a:lnTo>
                <a:lnTo>
                  <a:pt x="113660" y="95480"/>
                </a:lnTo>
                <a:lnTo>
                  <a:pt x="107523" y="93869"/>
                </a:lnTo>
                <a:lnTo>
                  <a:pt x="101447" y="91804"/>
                </a:lnTo>
                <a:lnTo>
                  <a:pt x="95413" y="89434"/>
                </a:lnTo>
                <a:lnTo>
                  <a:pt x="89405" y="86862"/>
                </a:lnTo>
                <a:lnTo>
                  <a:pt x="83416" y="84155"/>
                </a:lnTo>
                <a:lnTo>
                  <a:pt x="76446" y="80366"/>
                </a:lnTo>
                <a:lnTo>
                  <a:pt x="68823" y="75856"/>
                </a:lnTo>
                <a:lnTo>
                  <a:pt x="60765" y="70865"/>
                </a:lnTo>
                <a:lnTo>
                  <a:pt x="53408" y="66545"/>
                </a:lnTo>
                <a:lnTo>
                  <a:pt x="46520" y="62673"/>
                </a:lnTo>
                <a:lnTo>
                  <a:pt x="33573" y="55725"/>
                </a:lnTo>
                <a:lnTo>
                  <a:pt x="21205" y="49330"/>
                </a:lnTo>
                <a:lnTo>
                  <a:pt x="16121" y="46235"/>
                </a:lnTo>
                <a:lnTo>
                  <a:pt x="11739" y="43180"/>
                </a:lnTo>
                <a:lnTo>
                  <a:pt x="0" y="340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</a:rPr>
              <a:t>Practice:</a:t>
            </a:r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A diesel truck produces 47.5kJ of useful energy from 125 kJ of diesel fuel. What is the trucks efficiency?</a:t>
            </a:r>
          </a:p>
          <a:p>
            <a:endParaRPr lang="en-US" smtClean="0"/>
          </a:p>
          <a:p>
            <a:pPr lvl="1"/>
            <a:r>
              <a:rPr lang="en-US" smtClean="0"/>
              <a:t>% Efficiency = </a:t>
            </a:r>
            <a:r>
              <a:rPr lang="en-US" u="sng" smtClean="0"/>
              <a:t>Joules of useful output </a:t>
            </a:r>
            <a:r>
              <a:rPr lang="en-US" smtClean="0"/>
              <a:t>     x    100%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	         Joules of input energy</a:t>
            </a:r>
          </a:p>
          <a:p>
            <a:pPr lvl="1"/>
            <a:r>
              <a:rPr lang="en-US" smtClean="0"/>
              <a:t>% Efficiency = </a:t>
            </a:r>
            <a:r>
              <a:rPr lang="en-US" u="sng" smtClean="0"/>
              <a:t>47.5 kJ</a:t>
            </a:r>
            <a:r>
              <a:rPr lang="en-US" smtClean="0"/>
              <a:t>      x     100%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	         125 kJ</a:t>
            </a:r>
          </a:p>
          <a:p>
            <a:pPr lvl="1"/>
            <a:r>
              <a:rPr lang="en-US" smtClean="0"/>
              <a:t>% Efficiency = 0.38  x  100%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			     = 38%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0260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A lawn mower consumed 8 MJ of chemical energy. The efficiency of this mower is 35% efficient. How much useful output energy did the lawn mower produce?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The lawn mower used 35% of 8 MJ.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0.35  x  8  = 2.8 MJ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% Efficiency = </a:t>
            </a:r>
            <a:r>
              <a:rPr lang="en-US" u="sng" smtClean="0"/>
              <a:t>Joules of useful output </a:t>
            </a:r>
            <a:r>
              <a:rPr lang="en-US" smtClean="0"/>
              <a:t>     x    100%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         Joules of input energy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35% = </a:t>
            </a:r>
            <a:r>
              <a:rPr lang="en-US" u="sng" smtClean="0"/>
              <a:t>Joules of useful output </a:t>
            </a:r>
            <a:r>
              <a:rPr lang="en-US" smtClean="0"/>
              <a:t>     x    100%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         8 MJ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8 MJ x 0.35 = 2.8 MJ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chemeClr val="tx2">
                    <a:lumMod val="75000"/>
                  </a:schemeClr>
                </a:solidFill>
              </a:rPr>
              <a:t>Section 3.4 Reducing the Energy Wasted by Devices</a:t>
            </a:r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39763" y="2286000"/>
            <a:ext cx="8504237" cy="4572000"/>
          </a:xfrm>
        </p:spPr>
        <p:txBody>
          <a:bodyPr/>
          <a:lstStyle/>
          <a:p>
            <a:r>
              <a:rPr lang="en-US" smtClean="0"/>
              <a:t>Read pgs 339 - 342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i="1" u="sng" dirty="0" smtClean="0">
                <a:solidFill>
                  <a:schemeClr val="tx2">
                    <a:lumMod val="75000"/>
                  </a:schemeClr>
                </a:solidFill>
              </a:rPr>
              <a:t>Assignment:</a:t>
            </a:r>
            <a:endParaRPr lang="en-US" sz="4800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3600" dirty="0" smtClean="0"/>
              <a:t>Page 343</a:t>
            </a:r>
          </a:p>
          <a:p>
            <a:pPr lvl="1"/>
            <a:r>
              <a:rPr lang="en-US" sz="3600" dirty="0" smtClean="0"/>
              <a:t>Numbers 2 - 8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</TotalTime>
  <Words>379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Sec 3.3 Energy and Efficiency 2</vt:lpstr>
      <vt:lpstr>Law of Conservation</vt:lpstr>
      <vt:lpstr>Slide 3</vt:lpstr>
      <vt:lpstr>Understanding Efficiency</vt:lpstr>
      <vt:lpstr>Example</vt:lpstr>
      <vt:lpstr>Practice:</vt:lpstr>
      <vt:lpstr>Slide 7</vt:lpstr>
      <vt:lpstr>Section 3.4 Reducing the Energy Wasted by Devices</vt:lpstr>
      <vt:lpstr>Assignment: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Efficiency</dc:title>
  <dc:creator>Mike</dc:creator>
  <cp:lastModifiedBy>Grande Prairie Catholic School District</cp:lastModifiedBy>
  <cp:revision>18</cp:revision>
  <dcterms:created xsi:type="dcterms:W3CDTF">2009-05-04T02:57:52Z</dcterms:created>
  <dcterms:modified xsi:type="dcterms:W3CDTF">2012-04-25T19:00:01Z</dcterms:modified>
</cp:coreProperties>
</file>