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handoutMasterIdLst>
    <p:handoutMasterId r:id="rId14"/>
  </p:handoutMasterIdLst>
  <p:sldIdLst>
    <p:sldId id="266" r:id="rId2"/>
    <p:sldId id="267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78" autoAdjust="0"/>
    <p:restoredTop sz="86491" autoAdjust="0"/>
  </p:normalViewPr>
  <p:slideViewPr>
    <p:cSldViewPr>
      <p:cViewPr varScale="1">
        <p:scale>
          <a:sx n="70" d="100"/>
          <a:sy n="70" d="100"/>
        </p:scale>
        <p:origin x="-744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8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handoutMaster" Target="handoutMasters/handout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B4396EB-C159-4BE7-9892-59675DE7F578}" type="datetimeFigureOut">
              <a:rPr lang="en-US"/>
              <a:pPr>
                <a:defRPr/>
              </a:pPr>
              <a:t>15-12-01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2ECF5BA-A830-4045-953B-8B9C1FF575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3132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sosceles Triangle 6"/>
          <p:cNvSpPr/>
          <p:nvPr/>
        </p:nvSpPr>
        <p:spPr>
          <a:xfrm rot="16200000">
            <a:off x="7553325" y="5254626"/>
            <a:ext cx="1893887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1863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pPr>
              <a:defRPr/>
            </a:pPr>
            <a:fld id="{FF0B3296-8A36-4038-9BD9-FD7EF925ADE5}" type="datetimeFigureOut">
              <a:rPr lang="en-US"/>
              <a:pPr>
                <a:defRPr/>
              </a:pPr>
              <a:t>15-12-01</a:t>
            </a:fld>
            <a:endParaRPr lang="en-US"/>
          </a:p>
        </p:txBody>
      </p:sp>
      <p:sp>
        <p:nvSpPr>
          <p:cNvPr id="6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49913"/>
            <a:ext cx="5791200" cy="365125"/>
          </a:xfrm>
        </p:spPr>
        <p:txBody>
          <a:bodyPr tIns="0" bIns="0"/>
          <a:lstStyle>
            <a:lvl1pPr algn="r"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1525" y="5753100"/>
            <a:ext cx="503238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9765465-436F-4B8F-BD5B-7D0A4038DF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01D49-D063-49A4-A024-191969274C0E}" type="datetimeFigureOut">
              <a:rPr lang="en-US"/>
              <a:pPr>
                <a:defRPr/>
              </a:pPr>
              <a:t>15-12-01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C34E2B-78A0-413D-AF86-F5583EDEC2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294C8E-1E57-4EB5-B470-D57C75699BE8}" type="datetimeFigureOut">
              <a:rPr lang="en-US"/>
              <a:pPr>
                <a:defRPr/>
              </a:pPr>
              <a:t>15-12-01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458885-0612-41F6-AD51-EF59A5D254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075" y="64801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5E3FB3-E916-49A8-990E-B23E17B66213}" type="datetimeFigureOut">
              <a:rPr lang="en-US"/>
              <a:pPr>
                <a:defRPr/>
              </a:pPr>
              <a:t>15-12-01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59263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55323A-88C9-4316-B91A-3F9E50388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8"/>
          <p:cNvSpPr/>
          <p:nvPr/>
        </p:nvSpPr>
        <p:spPr>
          <a:xfrm flipV="1">
            <a:off x="6350" y="6350"/>
            <a:ext cx="9131300" cy="6837363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Isosceles Triangle 7"/>
          <p:cNvSpPr/>
          <p:nvPr/>
        </p:nvSpPr>
        <p:spPr>
          <a:xfrm rot="5400000" flipV="1">
            <a:off x="7553325" y="309563"/>
            <a:ext cx="1893888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Straight Connector 10"/>
          <p:cNvCxnSpPr/>
          <p:nvPr/>
        </p:nvCxnSpPr>
        <p:spPr>
          <a:xfrm rot="10800000">
            <a:off x="6469063" y="9525"/>
            <a:ext cx="2673350" cy="1900238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9"/>
          <p:cNvCxnSpPr/>
          <p:nvPr/>
        </p:nvCxnSpPr>
        <p:spPr>
          <a:xfrm flipV="1"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/>
          <a:lstStyle>
            <a:lvl1pPr marL="0" algn="l">
              <a:buNone/>
              <a:defRPr sz="3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6956425" y="64770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7C1726-3D95-436B-8C73-08B249095B9E}" type="datetimeFigureOut">
              <a:rPr lang="en-US"/>
              <a:pPr>
                <a:defRPr/>
              </a:pPr>
              <a:t>15-12-01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5" y="6481763"/>
            <a:ext cx="4260850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0263" y="809625"/>
            <a:ext cx="503237" cy="3000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46D02C-3141-4F6D-A511-F66E1F97F4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025FFA-8B57-414C-8C10-1EB60176FEF9}" type="datetimeFigureOut">
              <a:rPr lang="en-US"/>
              <a:pPr>
                <a:defRPr/>
              </a:pPr>
              <a:t>15-12-01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DE5667-484B-4FE5-98AF-E9E4E81C4E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075" y="6481763"/>
            <a:ext cx="2130425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7C47FC-5398-4EAE-8F0A-4112401297F4}" type="datetimeFigureOut">
              <a:rPr lang="en-US"/>
              <a:pPr>
                <a:defRPr/>
              </a:pPr>
              <a:t>15-12-01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6085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838" y="6483350"/>
            <a:ext cx="503237" cy="3016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70C4A875-2E79-412B-912B-48570F1C25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F25A6-E29D-421D-92AD-78BD3BE18E8C}" type="datetimeFigureOut">
              <a:rPr lang="en-US"/>
              <a:pPr>
                <a:defRPr/>
              </a:pPr>
              <a:t>15-12-01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25125-E51F-465C-B268-93175AFAA6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56B042-E5B7-4C4A-915A-EB300B6FD44F}" type="datetimeFigureOut">
              <a:rPr lang="en-US"/>
              <a:pPr>
                <a:defRPr/>
              </a:pPr>
              <a:t>15-12-01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0638D-47DE-4B5A-A4E5-67D4CD0980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563" y="6556375"/>
            <a:ext cx="21336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3D2FD6B9-B02D-4293-9E3C-CFD63727FB21}" type="datetimeFigureOut">
              <a:rPr lang="en-US"/>
              <a:pPr>
                <a:defRPr/>
              </a:pPr>
              <a:t>15-12-01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063" y="6556375"/>
            <a:ext cx="51435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5" y="6556375"/>
            <a:ext cx="503238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F3B2FC56-44F3-4C40-A192-AA3CB8D1B2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700" y="6556375"/>
            <a:ext cx="210185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6143E3AB-042A-4A98-99CB-C7E2BB889461}" type="datetimeFigureOut">
              <a:rPr lang="en-US"/>
              <a:pPr>
                <a:defRPr/>
              </a:pPr>
              <a:t>15-12-01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69988" y="6557963"/>
            <a:ext cx="4948237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6900" y="6556375"/>
            <a:ext cx="366713" cy="301625"/>
          </a:xfrm>
        </p:spPr>
        <p:txBody>
          <a:bodyPr/>
          <a:lstStyle>
            <a:lvl1pPr algn="ctr">
              <a:defRPr sz="900"/>
            </a:lvl1pPr>
          </a:lstStyle>
          <a:p>
            <a:pPr>
              <a:defRPr/>
            </a:pPr>
            <a:fld id="{1A675B95-542E-4408-B57B-D9162E8B7B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6350" y="14288"/>
            <a:ext cx="9131300" cy="6837362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9063" y="4948238"/>
            <a:ext cx="2673350" cy="1900237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0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882775"/>
            <a:ext cx="8229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075" y="6481763"/>
            <a:ext cx="2133600" cy="3016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803E9A44-B48D-45BF-B18F-B04E94846F4B}" type="datetimeFigureOut">
              <a:rPr lang="en-US"/>
              <a:pPr>
                <a:defRPr/>
              </a:pPr>
              <a:t>15-12-01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763"/>
            <a:ext cx="4259263" cy="3016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838" y="6481763"/>
            <a:ext cx="503237" cy="3016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A8C25901-2538-446D-83C3-1DEB1EAAFC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5" r:id="rId4"/>
    <p:sldLayoutId id="2147483699" r:id="rId5"/>
    <p:sldLayoutId id="2147483694" r:id="rId6"/>
    <p:sldLayoutId id="2147483693" r:id="rId7"/>
    <p:sldLayoutId id="2147483700" r:id="rId8"/>
    <p:sldLayoutId id="2147483701" r:id="rId9"/>
    <p:sldLayoutId id="2147483692" r:id="rId10"/>
    <p:sldLayoutId id="2147483691" r:id="rId11"/>
  </p:sldLayoutIdLst>
  <p:txStyles>
    <p:titleStyle>
      <a:lvl1pPr marL="484188" indent="-484188" algn="l" rtl="0" eaLnBrk="0" fontAlgn="base" hangingPunct="0">
        <a:spcBef>
          <a:spcPct val="0"/>
        </a:spcBef>
        <a:spcAft>
          <a:spcPct val="0"/>
        </a:spcAft>
        <a:defRPr sz="4200" kern="1200">
          <a:ln w="6350">
            <a:solidFill>
              <a:schemeClr val="accent1">
                <a:shade val="43000"/>
              </a:schemeClr>
            </a:solidFill>
          </a:ln>
          <a:solidFill>
            <a:srgbClr val="FF5C9C"/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2pPr>
      <a:lvl3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3pPr>
      <a:lvl4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4pPr>
      <a:lvl5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5pPr>
      <a:lvl6pPr marL="9413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6pPr>
      <a:lvl7pPr marL="13985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7pPr>
      <a:lvl8pPr marL="18557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8pPr>
      <a:lvl9pPr marL="23129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9pPr>
    </p:titleStyle>
    <p:bodyStyle>
      <a:lvl1pPr marL="447675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325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Verdana" pitchFamily="34" charset="0"/>
        <a:buChar char="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49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095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09550" algn="l" rtl="0" eaLnBrk="0" fontAlgn="base" hangingPunct="0">
        <a:spcBef>
          <a:spcPct val="20000"/>
        </a:spcBef>
        <a:spcAft>
          <a:spcPct val="0"/>
        </a:spcAft>
        <a:buClr>
          <a:srgbClr val="FF90B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a/imgres?imgurl=http://www.daviddarling.info/images/pacemaker.jpg&amp;imgrefurl=http://www.daviddarling.info/encyclopedia/P/pacemaker.html&amp;usg=__5ZHwJAM3hmzmQuYSsv2NaROmgDc=&amp;h=236&amp;w=250&amp;sz=11&amp;hl=en&amp;start=40&amp;tbnid=7O0J7AijCRfltM:&amp;tbnh=105&amp;tbnw=111&amp;prev=/images?q=pacemaker&amp;gbv=2&amp;ndsp=20&amp;hl=en&amp;sa=N&amp;start=20" TargetMode="External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3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3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algn="ctr" eaLnBrk="1" fontAlgn="auto" hangingPunct="1">
              <a:spcAft>
                <a:spcPts val="0"/>
              </a:spcAft>
              <a:defRPr/>
            </a:pPr>
            <a:r>
              <a:rPr lang="en-US" b="1" i="1" u="sng" dirty="0" smtClean="0"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Section 1.4 Cells and Batteries</a:t>
            </a:r>
            <a:endParaRPr lang="en-US" b="1" i="1" u="sng" dirty="0"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676400" y="1524000"/>
            <a:ext cx="6019800" cy="1562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u="sng">
                <a:latin typeface="Century Gothic" pitchFamily="34" charset="0"/>
              </a:rPr>
              <a:t>Electrochemical Cell </a:t>
            </a:r>
            <a:r>
              <a:rPr lang="en-US" sz="2400">
                <a:latin typeface="Century Gothic" pitchFamily="34" charset="0"/>
              </a:rPr>
              <a:t>– is a package of chemicals designed to produce small amounts of electricity. The electricity comes from chemical reactions.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09600" y="3810000"/>
            <a:ext cx="33528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Century Gothic" pitchFamily="34" charset="0"/>
              </a:rPr>
              <a:t>A </a:t>
            </a:r>
            <a:r>
              <a:rPr lang="en-US" sz="2400" b="1" u="sng">
                <a:latin typeface="Century Gothic" pitchFamily="34" charset="0"/>
              </a:rPr>
              <a:t>pacemaker</a:t>
            </a:r>
            <a:r>
              <a:rPr lang="en-US" sz="2400">
                <a:latin typeface="Century Gothic" pitchFamily="34" charset="0"/>
              </a:rPr>
              <a:t> uses an electrochemical cell to deliver small amount of </a:t>
            </a:r>
            <a:r>
              <a:rPr lang="en-US" sz="2400" b="1" u="sng">
                <a:latin typeface="Century Gothic" pitchFamily="34" charset="0"/>
              </a:rPr>
              <a:t>current</a:t>
            </a:r>
            <a:r>
              <a:rPr lang="en-US" sz="2400">
                <a:latin typeface="Century Gothic" pitchFamily="34" charset="0"/>
              </a:rPr>
              <a:t> at a regular interval to keep the heart beating normally.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334000" y="3581400"/>
            <a:ext cx="35052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Century Gothic" pitchFamily="34" charset="0"/>
              </a:rPr>
              <a:t>There are two main types of cells: </a:t>
            </a:r>
          </a:p>
          <a:p>
            <a:pPr lvl="1">
              <a:buFont typeface="Wingdings" pitchFamily="2" charset="2"/>
              <a:buChar char="v"/>
            </a:pPr>
            <a:r>
              <a:rPr lang="en-US" sz="2800" b="1" u="sng">
                <a:latin typeface="Century Gothic" pitchFamily="34" charset="0"/>
              </a:rPr>
              <a:t>Dry cells</a:t>
            </a:r>
          </a:p>
          <a:p>
            <a:pPr lvl="1">
              <a:buFont typeface="Wingdings" pitchFamily="2" charset="2"/>
              <a:buChar char="v"/>
            </a:pPr>
            <a:r>
              <a:rPr lang="en-US" sz="2800" b="1" u="sng">
                <a:latin typeface="Century Gothic" pitchFamily="34" charset="0"/>
              </a:rPr>
              <a:t>Wet cells</a:t>
            </a:r>
          </a:p>
        </p:txBody>
      </p:sp>
      <p:pic>
        <p:nvPicPr>
          <p:cNvPr id="23554" name="Picture 2" descr="http://www.bostonscientific.com/templatedata/imports/multimedia/CRM/pro_pacemaker_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04800"/>
            <a:ext cx="3441700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6" descr="http://tbn1.google.com/images?q=tbn:7O0J7AijCRfltM:http://www.daviddarling.info/images/pacemaker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914400"/>
            <a:ext cx="2057400" cy="194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algn="ctr" eaLnBrk="1" fontAlgn="auto" hangingPunct="1">
              <a:spcAft>
                <a:spcPts val="0"/>
              </a:spcAft>
              <a:defRPr/>
            </a:pPr>
            <a:r>
              <a:rPr lang="en-US" b="1" i="1" u="sng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Electrochemistry</a:t>
            </a:r>
            <a:endParaRPr lang="en-US" b="1" i="1" u="sng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2770" name="Content Placeholder 2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pPr eaLnBrk="1" hangingPunct="1"/>
            <a:r>
              <a:rPr lang="en-US" b="1" u="sng" smtClean="0"/>
              <a:t>Electrochemistry </a:t>
            </a:r>
            <a:r>
              <a:rPr lang="en-US" smtClean="0"/>
              <a:t>is the study of chemical reactions involving electricity.</a:t>
            </a:r>
          </a:p>
          <a:p>
            <a:pPr eaLnBrk="1" hangingPunct="1"/>
            <a:r>
              <a:rPr lang="en-US" smtClean="0"/>
              <a:t>Alessandro Volta made the first practical battery around 1800. He used copper and zinc discs separated by electrolyte soaked discs.</a:t>
            </a:r>
          </a:p>
          <a:p>
            <a:pPr eaLnBrk="1" hangingPunct="1"/>
            <a:r>
              <a:rPr lang="en-US" smtClean="0"/>
              <a:t>In 1807, Humphry Davy connected </a:t>
            </a:r>
            <a:r>
              <a:rPr lang="en-US" b="1" u="sng" smtClean="0"/>
              <a:t>2000</a:t>
            </a:r>
            <a:r>
              <a:rPr lang="en-US" smtClean="0"/>
              <a:t> cells together in a room to make one massive battery</a:t>
            </a:r>
          </a:p>
        </p:txBody>
      </p:sp>
      <p:pic>
        <p:nvPicPr>
          <p:cNvPr id="32771" name="Picture 2" descr="http://powerstandards.com/FunStuff/EarlyHistory/Dav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676400"/>
            <a:ext cx="5029200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algn="ctr" eaLnBrk="1" fontAlgn="auto" hangingPunct="1">
              <a:spcAft>
                <a:spcPts val="0"/>
              </a:spcAft>
              <a:defRPr/>
            </a:pPr>
            <a:r>
              <a:rPr lang="en-US" b="1" i="1" u="sng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Electrolysis</a:t>
            </a:r>
            <a:endParaRPr lang="en-US" b="1" i="1" u="sng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486400"/>
          </a:xfrm>
        </p:spPr>
        <p:txBody>
          <a:bodyPr>
            <a:normAutofit lnSpcReduction="10000"/>
          </a:bodyPr>
          <a:lstStyle/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b="1" u="sng" dirty="0" smtClean="0"/>
              <a:t>Splitting</a:t>
            </a:r>
            <a:r>
              <a:rPr lang="en-US" dirty="0" smtClean="0"/>
              <a:t> molecules into their </a:t>
            </a:r>
            <a:r>
              <a:rPr lang="en-US" b="1" u="sng" dirty="0" smtClean="0"/>
              <a:t>elements</a:t>
            </a:r>
          </a:p>
          <a:p>
            <a:pPr marL="822960" lvl="1" eaLnBrk="1" fontAlgn="auto" hangingPunct="1">
              <a:spcAft>
                <a:spcPts val="0"/>
              </a:spcAft>
              <a:buFont typeface="Verdana"/>
              <a:buChar char="›"/>
              <a:defRPr/>
            </a:pPr>
            <a:r>
              <a:rPr lang="en-US" dirty="0" smtClean="0"/>
              <a:t>For example: H</a:t>
            </a:r>
            <a:r>
              <a:rPr lang="en-US" baseline="-25000" dirty="0" smtClean="0"/>
              <a:t>2</a:t>
            </a:r>
            <a:r>
              <a:rPr lang="en-US" dirty="0" smtClean="0"/>
              <a:t>O split into H</a:t>
            </a:r>
            <a:r>
              <a:rPr lang="en-US" baseline="-25000" dirty="0" smtClean="0"/>
              <a:t>2</a:t>
            </a:r>
            <a:r>
              <a:rPr lang="en-US" dirty="0" smtClean="0"/>
              <a:t> and O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Davy’s battery was so powerful it separated </a:t>
            </a:r>
            <a:r>
              <a:rPr lang="en-US" b="1" u="sng" dirty="0" smtClean="0"/>
              <a:t>pure metals </a:t>
            </a:r>
            <a:r>
              <a:rPr lang="en-US" dirty="0" smtClean="0"/>
              <a:t>out of </a:t>
            </a:r>
            <a:r>
              <a:rPr lang="en-US" b="1" u="sng" dirty="0" smtClean="0"/>
              <a:t>compounds</a:t>
            </a:r>
            <a:r>
              <a:rPr lang="en-US" dirty="0" smtClean="0"/>
              <a:t>.</a:t>
            </a:r>
          </a:p>
          <a:p>
            <a:pPr marL="822960" lvl="1" eaLnBrk="1" fontAlgn="auto" hangingPunct="1">
              <a:spcAft>
                <a:spcPts val="0"/>
              </a:spcAft>
              <a:buFont typeface="Verdana"/>
              <a:buChar char="›"/>
              <a:defRPr/>
            </a:pPr>
            <a:r>
              <a:rPr lang="en-US" dirty="0" smtClean="0"/>
              <a:t>He discovered potassium, sodium and other elements this way.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Electrolysis of </a:t>
            </a:r>
            <a:r>
              <a:rPr lang="en-US" b="1" u="sng" dirty="0" smtClean="0"/>
              <a:t>water</a:t>
            </a:r>
            <a:r>
              <a:rPr lang="en-US" dirty="0" smtClean="0"/>
              <a:t> is used to </a:t>
            </a:r>
            <a:r>
              <a:rPr lang="en-US" b="1" u="sng" dirty="0" smtClean="0"/>
              <a:t>fuel</a:t>
            </a:r>
            <a:r>
              <a:rPr lang="en-US" dirty="0" smtClean="0"/>
              <a:t> a space shuttle.</a:t>
            </a:r>
          </a:p>
          <a:p>
            <a:pPr marL="822960" lvl="1" eaLnBrk="1" fontAlgn="auto" hangingPunct="1">
              <a:spcAft>
                <a:spcPts val="0"/>
              </a:spcAft>
              <a:buFont typeface="Verdana"/>
              <a:buChar char="›"/>
              <a:defRPr/>
            </a:pPr>
            <a:r>
              <a:rPr lang="en-US" dirty="0" smtClean="0"/>
              <a:t>Water is separated into pure oxygen and hydrogen, and when they are mixed together and ignited, it releases a huge amount of energy.</a:t>
            </a:r>
            <a:endParaRPr lang="en-US" dirty="0"/>
          </a:p>
        </p:txBody>
      </p:sp>
      <p:pic>
        <p:nvPicPr>
          <p:cNvPr id="32770" name="Picture 2" descr="http://www.sanchezcircuit.com/blog/wp-content/uploads/2008/12/space_shuttle_launc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304800"/>
            <a:ext cx="49530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1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algn="ctr" eaLnBrk="1" fontAlgn="auto" hangingPunct="1">
              <a:spcAft>
                <a:spcPts val="0"/>
              </a:spcAft>
              <a:defRPr/>
            </a:pPr>
            <a:r>
              <a:rPr lang="en-US" b="1" i="1" u="sng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Electroplating</a:t>
            </a:r>
            <a:endParaRPr lang="en-US" b="1" i="1" u="sng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52400" y="1295400"/>
            <a:ext cx="6400800" cy="5562600"/>
          </a:xfrm>
        </p:spPr>
        <p:txBody>
          <a:bodyPr/>
          <a:lstStyle/>
          <a:p>
            <a:pPr eaLnBrk="1" hangingPunct="1"/>
            <a:r>
              <a:rPr lang="en-US" b="1" u="sng" smtClean="0"/>
              <a:t>Gold </a:t>
            </a:r>
            <a:r>
              <a:rPr lang="en-US" smtClean="0"/>
              <a:t>and </a:t>
            </a:r>
            <a:r>
              <a:rPr lang="en-US" b="1" u="sng" smtClean="0"/>
              <a:t>silver</a:t>
            </a:r>
            <a:r>
              <a:rPr lang="en-US" smtClean="0"/>
              <a:t> are very popular but also very </a:t>
            </a:r>
            <a:r>
              <a:rPr lang="en-US" b="1" u="sng" smtClean="0"/>
              <a:t>expensive</a:t>
            </a:r>
          </a:p>
          <a:p>
            <a:pPr eaLnBrk="1" hangingPunct="1"/>
            <a:r>
              <a:rPr lang="en-US" smtClean="0"/>
              <a:t>Because of this, less expensive products can be </a:t>
            </a:r>
            <a:r>
              <a:rPr lang="en-US" b="1" u="sng" smtClean="0"/>
              <a:t>coated</a:t>
            </a:r>
            <a:r>
              <a:rPr lang="en-US" smtClean="0"/>
              <a:t> with a thin layer of silver or gold – called </a:t>
            </a:r>
            <a:r>
              <a:rPr lang="en-US" b="1" u="sng" smtClean="0"/>
              <a:t>electroplating</a:t>
            </a:r>
          </a:p>
          <a:p>
            <a:pPr eaLnBrk="1" hangingPunct="1"/>
            <a:r>
              <a:rPr lang="en-US" smtClean="0"/>
              <a:t>Cheap metal is also usually stronger than silver and gold.</a:t>
            </a:r>
          </a:p>
        </p:txBody>
      </p:sp>
      <p:pic>
        <p:nvPicPr>
          <p:cNvPr id="34819" name="Picture 2" descr="http://www.rschrome.co.uk/250px-Electroplating-of-spo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1447800"/>
            <a:ext cx="31242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algn="ctr" eaLnBrk="1" fontAlgn="auto" hangingPunct="1">
              <a:spcAft>
                <a:spcPts val="0"/>
              </a:spcAft>
              <a:defRPr/>
            </a:pPr>
            <a:r>
              <a:rPr lang="en-US" b="1" i="1" u="sng" dirty="0" smtClean="0"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Dry Cells</a:t>
            </a:r>
            <a:endParaRPr lang="en-US" b="1" i="1" u="sng" dirty="0"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819400"/>
            <a:ext cx="8229600" cy="4572000"/>
          </a:xfrm>
        </p:spPr>
        <p:txBody>
          <a:bodyPr/>
          <a:lstStyle/>
          <a:p>
            <a:pPr eaLnBrk="1" hangingPunct="1"/>
            <a:r>
              <a:rPr lang="en-US" smtClean="0"/>
              <a:t>The electricity-producing cells that we use </a:t>
            </a:r>
            <a:r>
              <a:rPr lang="en-US" b="1" u="sng" smtClean="0"/>
              <a:t>everyday</a:t>
            </a:r>
            <a:r>
              <a:rPr lang="en-US" smtClean="0"/>
              <a:t> in flashlights and T.V. remotes are dry cells.</a:t>
            </a:r>
          </a:p>
          <a:p>
            <a:pPr eaLnBrk="1" hangingPunct="1"/>
            <a:r>
              <a:rPr lang="en-US" smtClean="0"/>
              <a:t>They are called “</a:t>
            </a:r>
            <a:r>
              <a:rPr lang="en-US" b="1" u="sng" smtClean="0"/>
              <a:t>dry</a:t>
            </a:r>
            <a:r>
              <a:rPr lang="en-US" smtClean="0"/>
              <a:t>” because the chemicals are in a </a:t>
            </a:r>
            <a:r>
              <a:rPr lang="en-US" b="1" u="sng" smtClean="0"/>
              <a:t>paste</a:t>
            </a:r>
          </a:p>
          <a:p>
            <a:pPr eaLnBrk="1" hangingPunct="1"/>
            <a:r>
              <a:rPr lang="en-US" smtClean="0"/>
              <a:t>They are sealed so they can be used in </a:t>
            </a:r>
            <a:r>
              <a:rPr lang="en-US" b="1" u="sng" smtClean="0"/>
              <a:t>any position </a:t>
            </a:r>
            <a:r>
              <a:rPr lang="en-US" smtClean="0"/>
              <a:t>without the chemicals leaking out.</a:t>
            </a:r>
          </a:p>
        </p:txBody>
      </p:sp>
      <p:pic>
        <p:nvPicPr>
          <p:cNvPr id="22530" name="Picture 2" descr="http://blog.faludi.com/wp-content/uploads/2008/01/batte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3124200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4" descr="http://www.electronicplus.com/images/products/E93BP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457200"/>
            <a:ext cx="2743200" cy="212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algn="ctr" eaLnBrk="1" fontAlgn="auto" hangingPunct="1">
              <a:spcAft>
                <a:spcPts val="0"/>
              </a:spcAft>
              <a:defRPr/>
            </a:pPr>
            <a:r>
              <a:rPr lang="en-US" b="1" i="1" u="sng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Dry Cells </a:t>
            </a:r>
            <a:r>
              <a:rPr lang="en-US" b="1" i="1" u="sng" dirty="0" err="1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con’t</a:t>
            </a:r>
            <a:endParaRPr lang="en-US" b="1" i="1" u="sng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1317625"/>
          </a:xfrm>
        </p:spPr>
        <p:txBody>
          <a:bodyPr/>
          <a:lstStyle/>
          <a:p>
            <a:pPr eaLnBrk="1" hangingPunct="1"/>
            <a:r>
              <a:rPr lang="en-US" smtClean="0"/>
              <a:t>Dry cells work by a </a:t>
            </a:r>
            <a:r>
              <a:rPr lang="en-US" b="1" u="sng" smtClean="0"/>
              <a:t>chemical reaction </a:t>
            </a:r>
            <a:r>
              <a:rPr lang="en-US" smtClean="0"/>
              <a:t>in the cell </a:t>
            </a:r>
            <a:r>
              <a:rPr lang="en-US" b="1" u="sng" smtClean="0"/>
              <a:t>releasing</a:t>
            </a:r>
            <a:r>
              <a:rPr lang="en-US" smtClean="0"/>
              <a:t> free </a:t>
            </a:r>
            <a:r>
              <a:rPr lang="en-US" b="1" u="sng" smtClean="0"/>
              <a:t>electrons</a:t>
            </a:r>
            <a:r>
              <a:rPr lang="en-US" smtClean="0"/>
              <a:t>.</a:t>
            </a:r>
          </a:p>
          <a:p>
            <a:pPr eaLnBrk="1" hangingPunct="1"/>
            <a:endParaRPr lang="en-US" smtClean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33400" y="3200400"/>
            <a:ext cx="3810000" cy="19383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u="sng">
                <a:latin typeface="Century Gothic" pitchFamily="34" charset="0"/>
              </a:rPr>
              <a:t>Electrolyte </a:t>
            </a:r>
            <a:r>
              <a:rPr lang="en-US" sz="2400">
                <a:latin typeface="Century Gothic" pitchFamily="34" charset="0"/>
              </a:rPr>
              <a:t>– a paste or liquid that conducts electricity because it contains chemicals that form ions.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09600" y="5410200"/>
            <a:ext cx="7620000" cy="1200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u="sng">
                <a:latin typeface="Century Gothic" pitchFamily="34" charset="0"/>
              </a:rPr>
              <a:t>Ion</a:t>
            </a:r>
            <a:r>
              <a:rPr lang="en-US" sz="2400">
                <a:latin typeface="Century Gothic" pitchFamily="34" charset="0"/>
              </a:rPr>
              <a:t> – an atom or group of atoms that has become electrically charged through the loss or gain of electrons.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876800" y="2971800"/>
            <a:ext cx="3352800" cy="2308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u="sng">
                <a:latin typeface="Century Gothic" pitchFamily="34" charset="0"/>
              </a:rPr>
              <a:t>Electrodes</a:t>
            </a:r>
            <a:r>
              <a:rPr lang="en-US" sz="2400">
                <a:latin typeface="Century Gothic" pitchFamily="34" charset="0"/>
              </a:rPr>
              <a:t> – a conductor through which electric current enters or leaves a device or material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0"/>
            <a:ext cx="5029200" cy="6454775"/>
          </a:xfrm>
        </p:spPr>
        <p:txBody>
          <a:bodyPr>
            <a:normAutofit lnSpcReduction="10000"/>
          </a:bodyPr>
          <a:lstStyle/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The </a:t>
            </a:r>
            <a:r>
              <a:rPr lang="en-US" b="1" u="sng" dirty="0" smtClean="0"/>
              <a:t>electrolyte</a:t>
            </a:r>
            <a:r>
              <a:rPr lang="en-US" dirty="0" smtClean="0"/>
              <a:t> conducts electricity, and it reacts with the two metals (electrodes). One </a:t>
            </a:r>
            <a:r>
              <a:rPr lang="en-US" b="1" u="sng" dirty="0" smtClean="0"/>
              <a:t>electrode</a:t>
            </a:r>
            <a:r>
              <a:rPr lang="en-US" dirty="0" smtClean="0"/>
              <a:t> becomes </a:t>
            </a:r>
            <a:r>
              <a:rPr lang="en-US" b="1" u="sng" dirty="0" smtClean="0"/>
              <a:t>positively</a:t>
            </a:r>
            <a:r>
              <a:rPr lang="en-US" dirty="0" smtClean="0"/>
              <a:t> charged, and the other becomes </a:t>
            </a:r>
            <a:r>
              <a:rPr lang="en-US" b="1" u="sng" dirty="0" smtClean="0"/>
              <a:t>negatively</a:t>
            </a:r>
            <a:r>
              <a:rPr lang="en-US" dirty="0" smtClean="0"/>
              <a:t> charged.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In a dry cell, electrons </a:t>
            </a:r>
            <a:r>
              <a:rPr lang="en-US" b="1" u="sng" dirty="0" smtClean="0"/>
              <a:t>leave</a:t>
            </a:r>
            <a:r>
              <a:rPr lang="en-US" dirty="0" smtClean="0"/>
              <a:t> from the </a:t>
            </a:r>
            <a:r>
              <a:rPr lang="en-US" b="1" u="sng" dirty="0" smtClean="0"/>
              <a:t>negative</a:t>
            </a:r>
            <a:r>
              <a:rPr lang="en-US" dirty="0" smtClean="0"/>
              <a:t> electrode, and </a:t>
            </a:r>
            <a:r>
              <a:rPr lang="en-US" b="1" u="sng" dirty="0" smtClean="0"/>
              <a:t>return</a:t>
            </a:r>
            <a:r>
              <a:rPr lang="en-US" dirty="0" smtClean="0"/>
              <a:t> in through the </a:t>
            </a:r>
            <a:r>
              <a:rPr lang="en-US" b="1" u="sng" dirty="0" smtClean="0"/>
              <a:t>positive</a:t>
            </a:r>
            <a:r>
              <a:rPr lang="en-US" dirty="0" smtClean="0"/>
              <a:t> electrode.</a:t>
            </a:r>
            <a:endParaRPr lang="en-US" dirty="0"/>
          </a:p>
        </p:txBody>
      </p:sp>
      <p:pic>
        <p:nvPicPr>
          <p:cNvPr id="26626" name="Picture 2" descr="http://www.germes-online.com/direct/dbimage/50005967/Alkaline_dry_battery_LR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600200"/>
            <a:ext cx="3429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own Arrow 4"/>
          <p:cNvSpPr/>
          <p:nvPr/>
        </p:nvSpPr>
        <p:spPr>
          <a:xfrm>
            <a:off x="1676400" y="914400"/>
            <a:ext cx="609600" cy="838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1600200" y="5029200"/>
            <a:ext cx="609600" cy="838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6629" name="TextBox 6"/>
          <p:cNvSpPr txBox="1">
            <a:spLocks noChangeArrowheads="1"/>
          </p:cNvSpPr>
          <p:nvPr/>
        </p:nvSpPr>
        <p:spPr bwMode="auto">
          <a:xfrm>
            <a:off x="381000" y="152400"/>
            <a:ext cx="12954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entury Gothic" pitchFamily="34" charset="0"/>
              </a:rPr>
              <a:t>Positive terminal: electrons return</a:t>
            </a:r>
          </a:p>
        </p:txBody>
      </p:sp>
      <p:sp>
        <p:nvSpPr>
          <p:cNvPr id="26630" name="TextBox 7"/>
          <p:cNvSpPr txBox="1">
            <a:spLocks noChangeArrowheads="1"/>
          </p:cNvSpPr>
          <p:nvPr/>
        </p:nvSpPr>
        <p:spPr bwMode="auto">
          <a:xfrm>
            <a:off x="228600" y="5257800"/>
            <a:ext cx="12954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entury Gothic" pitchFamily="34" charset="0"/>
              </a:rPr>
              <a:t>Negative terminal: electrons leave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algn="ctr" eaLnBrk="1" fontAlgn="auto" hangingPunct="1">
              <a:spcAft>
                <a:spcPts val="0"/>
              </a:spcAft>
              <a:defRPr/>
            </a:pPr>
            <a:r>
              <a:rPr lang="en-US" b="1" i="1" u="sng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Wet Cells</a:t>
            </a:r>
            <a:endParaRPr lang="en-US" b="1" i="1" u="sng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>
          <a:xfrm>
            <a:off x="457200" y="2590800"/>
            <a:ext cx="8229600" cy="4267200"/>
          </a:xfrm>
        </p:spPr>
        <p:txBody>
          <a:bodyPr/>
          <a:lstStyle/>
          <a:p>
            <a:pPr eaLnBrk="1" hangingPunct="1"/>
            <a:r>
              <a:rPr lang="en-US" smtClean="0"/>
              <a:t>A wet cell uses a </a:t>
            </a:r>
            <a:r>
              <a:rPr lang="en-US" b="1" u="sng" smtClean="0"/>
              <a:t>liquid</a:t>
            </a:r>
            <a:r>
              <a:rPr lang="en-US" smtClean="0"/>
              <a:t> electrolyte that is usually an </a:t>
            </a:r>
            <a:r>
              <a:rPr lang="en-US" b="1" u="sng" smtClean="0"/>
              <a:t>acid</a:t>
            </a:r>
            <a:r>
              <a:rPr lang="en-US" smtClean="0"/>
              <a:t> (such as sulfuric acid).</a:t>
            </a:r>
          </a:p>
          <a:p>
            <a:pPr eaLnBrk="1" hangingPunct="1"/>
            <a:r>
              <a:rPr lang="en-US" smtClean="0"/>
              <a:t>Early cells were wet</a:t>
            </a:r>
          </a:p>
          <a:p>
            <a:pPr eaLnBrk="1" hangingPunct="1"/>
            <a:r>
              <a:rPr lang="en-US" b="1" u="sng" smtClean="0"/>
              <a:t>Cars</a:t>
            </a:r>
            <a:r>
              <a:rPr lang="en-US" b="1" smtClean="0"/>
              <a:t> </a:t>
            </a:r>
            <a:r>
              <a:rPr lang="en-US" smtClean="0"/>
              <a:t>and </a:t>
            </a:r>
            <a:r>
              <a:rPr lang="en-US" b="1" u="sng" smtClean="0"/>
              <a:t>trucks</a:t>
            </a:r>
            <a:r>
              <a:rPr lang="en-US" smtClean="0"/>
              <a:t> use wet cells</a:t>
            </a:r>
          </a:p>
          <a:p>
            <a:pPr eaLnBrk="1" hangingPunct="1"/>
            <a:r>
              <a:rPr lang="en-US" smtClean="0"/>
              <a:t>Wet cells are generally </a:t>
            </a:r>
            <a:r>
              <a:rPr lang="en-US" b="1" u="sng" smtClean="0"/>
              <a:t>cheaper</a:t>
            </a:r>
            <a:r>
              <a:rPr lang="en-US" smtClean="0"/>
              <a:t> to make</a:t>
            </a:r>
          </a:p>
          <a:p>
            <a:pPr eaLnBrk="1" hangingPunct="1"/>
            <a:r>
              <a:rPr lang="en-US" smtClean="0"/>
              <a:t>Must be careful however, the </a:t>
            </a:r>
            <a:r>
              <a:rPr lang="en-US" b="1" u="sng" smtClean="0"/>
              <a:t>electrolyte</a:t>
            </a:r>
            <a:r>
              <a:rPr lang="en-US" smtClean="0"/>
              <a:t> is highly </a:t>
            </a:r>
            <a:r>
              <a:rPr lang="en-US" b="1" u="sng" smtClean="0"/>
              <a:t>corrosive</a:t>
            </a:r>
            <a:r>
              <a:rPr lang="en-US" smtClean="0"/>
              <a:t>.</a:t>
            </a:r>
          </a:p>
          <a:p>
            <a:pPr eaLnBrk="1" hangingPunct="1"/>
            <a:endParaRPr lang="en-US" smtClean="0"/>
          </a:p>
        </p:txBody>
      </p:sp>
      <p:pic>
        <p:nvPicPr>
          <p:cNvPr id="27651" name="Picture 2" descr="http://www.germes-online.com/direct/dbimage/50347878/Car_Batte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0"/>
            <a:ext cx="2603500" cy="260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4" descr="http://www.edgarcayceproducts.com/images/wetcell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381000"/>
            <a:ext cx="236220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7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76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399032"/>
          </a:xfrm>
        </p:spPr>
        <p:txBody>
          <a:bodyPr/>
          <a:lstStyle/>
          <a:p>
            <a:pPr marL="484632" indent="0" algn="ctr" eaLnBrk="1" fontAlgn="auto" hangingPunct="1">
              <a:spcAft>
                <a:spcPts val="0"/>
              </a:spcAft>
              <a:defRPr/>
            </a:pPr>
            <a:r>
              <a:rPr lang="en-US" b="1" i="1" u="sng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Wet Cells </a:t>
            </a:r>
            <a:r>
              <a:rPr lang="en-US" b="1" i="1" u="sng" dirty="0" err="1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con’t</a:t>
            </a:r>
            <a:endParaRPr lang="en-US" b="1" i="1" u="sng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867400"/>
          </a:xfrm>
        </p:spPr>
        <p:txBody>
          <a:bodyPr>
            <a:normAutofit fontScale="92500" lnSpcReduction="10000"/>
          </a:bodyPr>
          <a:lstStyle/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Each </a:t>
            </a:r>
            <a:r>
              <a:rPr lang="en-US" b="1" u="sng" dirty="0" smtClean="0"/>
              <a:t>electrode</a:t>
            </a:r>
            <a:r>
              <a:rPr lang="en-US" dirty="0" smtClean="0"/>
              <a:t> in the wet cell </a:t>
            </a:r>
            <a:r>
              <a:rPr lang="en-US" b="1" u="sng" dirty="0" smtClean="0"/>
              <a:t>reacts</a:t>
            </a:r>
            <a:r>
              <a:rPr lang="en-US" dirty="0" smtClean="0"/>
              <a:t> </a:t>
            </a:r>
            <a:r>
              <a:rPr lang="en-US" b="1" u="sng" dirty="0" smtClean="0"/>
              <a:t>differently</a:t>
            </a:r>
            <a:r>
              <a:rPr lang="en-US" dirty="0" smtClean="0"/>
              <a:t> with the electrolyte. 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The </a:t>
            </a:r>
            <a:r>
              <a:rPr lang="en-US" b="1" u="sng" dirty="0" smtClean="0"/>
              <a:t>acid</a:t>
            </a:r>
            <a:r>
              <a:rPr lang="en-US" dirty="0" smtClean="0"/>
              <a:t> eats away at the zinc.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This leaves behind </a:t>
            </a:r>
            <a:r>
              <a:rPr lang="en-US" b="1" u="sng" dirty="0" smtClean="0"/>
              <a:t>electrons</a:t>
            </a:r>
            <a:r>
              <a:rPr lang="en-US" dirty="0" smtClean="0"/>
              <a:t>, that gives the disappearing electrode a </a:t>
            </a:r>
            <a:r>
              <a:rPr lang="en-US" b="1" u="sng" dirty="0" smtClean="0"/>
              <a:t>negative</a:t>
            </a:r>
            <a:r>
              <a:rPr lang="en-US" dirty="0" smtClean="0"/>
              <a:t> charge.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Zinc electrodes must eventually be </a:t>
            </a:r>
            <a:r>
              <a:rPr lang="en-US" b="1" u="sng" dirty="0" smtClean="0"/>
              <a:t>replaced</a:t>
            </a:r>
            <a:r>
              <a:rPr lang="en-US" dirty="0" smtClean="0"/>
              <a:t>.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The reaction between the </a:t>
            </a:r>
            <a:r>
              <a:rPr lang="en-US" b="1" u="sng" dirty="0" smtClean="0"/>
              <a:t>copper</a:t>
            </a:r>
            <a:r>
              <a:rPr lang="en-US" dirty="0" smtClean="0"/>
              <a:t> and acid leaves a </a:t>
            </a:r>
            <a:r>
              <a:rPr lang="en-US" b="1" u="sng" dirty="0" smtClean="0"/>
              <a:t>positive</a:t>
            </a:r>
            <a:r>
              <a:rPr lang="en-US" dirty="0" smtClean="0"/>
              <a:t> charge, but does </a:t>
            </a:r>
            <a:r>
              <a:rPr lang="en-US" b="1" u="sng" dirty="0" smtClean="0"/>
              <a:t>not</a:t>
            </a:r>
            <a:r>
              <a:rPr lang="en-US" dirty="0" smtClean="0"/>
              <a:t> eat away the copper.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Electrons move from the </a:t>
            </a:r>
            <a:r>
              <a:rPr lang="en-US" b="1" u="sng" dirty="0" smtClean="0"/>
              <a:t>neg. zinc to the pos. copper</a:t>
            </a:r>
            <a:r>
              <a:rPr lang="en-US" dirty="0" smtClean="0"/>
              <a:t>. Creating a flow of electrons – electricity!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 descr="http://www.worldofenergy.com.au/graphics/photos/factsheet2/wetce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752600"/>
            <a:ext cx="6354763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620000" y="2514600"/>
            <a:ext cx="15240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entury Gothic" pitchFamily="34" charset="0"/>
              </a:rPr>
              <a:t>1) Acid eats away at the zinc.  Leaves electrons behind. Becomes negative</a:t>
            </a:r>
          </a:p>
        </p:txBody>
      </p:sp>
      <p:sp>
        <p:nvSpPr>
          <p:cNvPr id="9" name="Left Arrow 8"/>
          <p:cNvSpPr/>
          <p:nvPr/>
        </p:nvSpPr>
        <p:spPr>
          <a:xfrm>
            <a:off x="4114800" y="3733800"/>
            <a:ext cx="3505200" cy="381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0" y="1981200"/>
            <a:ext cx="12954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entury Gothic" pitchFamily="34" charset="0"/>
              </a:rPr>
              <a:t>2) Acid reacts with the copper leaving  positive charge.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990600" y="3810000"/>
            <a:ext cx="1295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905000" y="457200"/>
            <a:ext cx="457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entury Gothic" pitchFamily="34" charset="0"/>
              </a:rPr>
              <a:t>3) Electrons flow from the negative zinc to the positive copper.</a:t>
            </a:r>
          </a:p>
        </p:txBody>
      </p:sp>
      <p:sp>
        <p:nvSpPr>
          <p:cNvPr id="14" name="Right Arrow 13"/>
          <p:cNvSpPr/>
          <p:nvPr/>
        </p:nvSpPr>
        <p:spPr>
          <a:xfrm>
            <a:off x="4648200" y="2057400"/>
            <a:ext cx="15240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Left Arrow 14"/>
          <p:cNvSpPr/>
          <p:nvPr/>
        </p:nvSpPr>
        <p:spPr>
          <a:xfrm>
            <a:off x="2971800" y="1828800"/>
            <a:ext cx="1295400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  <p:bldP spid="10" grpId="0"/>
      <p:bldP spid="12" grpId="0" animBg="1"/>
      <p:bldP spid="13" grpId="0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99032"/>
          </a:xfrm>
        </p:spPr>
        <p:txBody>
          <a:bodyPr/>
          <a:lstStyle/>
          <a:p>
            <a:pPr marL="484632" indent="0" algn="ctr" eaLnBrk="1" fontAlgn="auto" hangingPunct="1">
              <a:spcAft>
                <a:spcPts val="0"/>
              </a:spcAft>
              <a:defRPr/>
            </a:pPr>
            <a:r>
              <a:rPr lang="en-US" b="1" i="1" u="sng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Primary Cells</a:t>
            </a:r>
            <a:endParaRPr lang="en-US" b="1" i="1" u="sng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0722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1851025"/>
          </a:xfrm>
        </p:spPr>
        <p:txBody>
          <a:bodyPr/>
          <a:lstStyle/>
          <a:p>
            <a:pPr eaLnBrk="1" hangingPunct="1"/>
            <a:r>
              <a:rPr lang="en-US" b="1" u="sng" smtClean="0"/>
              <a:t>Dry</a:t>
            </a:r>
            <a:r>
              <a:rPr lang="en-US" smtClean="0"/>
              <a:t> and </a:t>
            </a:r>
            <a:r>
              <a:rPr lang="en-US" b="1" u="sng" smtClean="0"/>
              <a:t>wet</a:t>
            </a:r>
            <a:r>
              <a:rPr lang="en-US" smtClean="0"/>
              <a:t> cells</a:t>
            </a:r>
          </a:p>
          <a:p>
            <a:pPr eaLnBrk="1" hangingPunct="1"/>
            <a:r>
              <a:rPr lang="en-US" smtClean="0"/>
              <a:t>The chemical reaction </a:t>
            </a:r>
            <a:r>
              <a:rPr lang="en-US" b="1" u="sng" smtClean="0"/>
              <a:t>cannot</a:t>
            </a:r>
            <a:r>
              <a:rPr lang="en-US" smtClean="0"/>
              <a:t> be reversed</a:t>
            </a:r>
          </a:p>
          <a:p>
            <a:pPr eaLnBrk="1" hangingPunct="1"/>
            <a:endParaRPr lang="en-US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438400"/>
            <a:ext cx="8229600" cy="139903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484632" algn="ctr" fontAlgn="auto">
              <a:spcAft>
                <a:spcPts val="0"/>
              </a:spcAft>
              <a:defRPr/>
            </a:pPr>
            <a:r>
              <a:rPr lang="en-US" sz="4200" b="1" i="1" u="sng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Secondary Cells</a:t>
            </a:r>
          </a:p>
        </p:txBody>
      </p:sp>
      <p:sp>
        <p:nvSpPr>
          <p:cNvPr id="30724" name="Content Placeholder 2"/>
          <p:cNvSpPr txBox="1">
            <a:spLocks/>
          </p:cNvSpPr>
          <p:nvPr/>
        </p:nvSpPr>
        <p:spPr bwMode="auto">
          <a:xfrm>
            <a:off x="533400" y="3581400"/>
            <a:ext cx="82296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47675" indent="-382588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</a:pPr>
            <a:r>
              <a:rPr lang="en-US" sz="3000">
                <a:latin typeface="Century Gothic" pitchFamily="34" charset="0"/>
              </a:rPr>
              <a:t>Chemical reactions </a:t>
            </a:r>
            <a:r>
              <a:rPr lang="en-US" sz="3000" b="1" u="sng">
                <a:latin typeface="Century Gothic" pitchFamily="34" charset="0"/>
              </a:rPr>
              <a:t>can</a:t>
            </a:r>
            <a:r>
              <a:rPr lang="en-US" sz="3000">
                <a:latin typeface="Century Gothic" pitchFamily="34" charset="0"/>
              </a:rPr>
              <a:t> be reversed</a:t>
            </a:r>
          </a:p>
          <a:p>
            <a:pPr marL="447675" indent="-382588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</a:pPr>
            <a:r>
              <a:rPr lang="en-US" sz="3000">
                <a:latin typeface="Century Gothic" pitchFamily="34" charset="0"/>
              </a:rPr>
              <a:t>Also known as </a:t>
            </a:r>
            <a:r>
              <a:rPr lang="en-US" sz="3000" b="1" u="sng">
                <a:latin typeface="Century Gothic" pitchFamily="34" charset="0"/>
              </a:rPr>
              <a:t>rechargeable</a:t>
            </a:r>
            <a:r>
              <a:rPr lang="en-US" sz="3000">
                <a:latin typeface="Century Gothic" pitchFamily="34" charset="0"/>
              </a:rPr>
              <a:t> cells</a:t>
            </a:r>
          </a:p>
          <a:p>
            <a:pPr marL="447675" indent="-382588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</a:pPr>
            <a:r>
              <a:rPr lang="en-US" sz="3000">
                <a:latin typeface="Century Gothic" pitchFamily="34" charset="0"/>
              </a:rPr>
              <a:t>The reversed flow of electrons restores the reactants that are used up.</a:t>
            </a:r>
          </a:p>
          <a:p>
            <a:pPr marL="447675" indent="-382588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</a:pPr>
            <a:r>
              <a:rPr lang="en-US" sz="3000">
                <a:latin typeface="Century Gothic" pitchFamily="34" charset="0"/>
              </a:rPr>
              <a:t>Used to start cars, in </a:t>
            </a:r>
            <a:r>
              <a:rPr lang="en-US" sz="3000" b="1" u="sng">
                <a:latin typeface="Century Gothic" pitchFamily="34" charset="0"/>
              </a:rPr>
              <a:t>laptops</a:t>
            </a:r>
            <a:r>
              <a:rPr lang="en-US" sz="3000">
                <a:latin typeface="Century Gothic" pitchFamily="34" charset="0"/>
              </a:rPr>
              <a:t>, </a:t>
            </a:r>
            <a:r>
              <a:rPr lang="en-US" sz="3000" b="1" u="sng">
                <a:latin typeface="Century Gothic" pitchFamily="34" charset="0"/>
              </a:rPr>
              <a:t>cell phones</a:t>
            </a:r>
          </a:p>
          <a:p>
            <a:pPr marL="447675" indent="-382588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</a:pPr>
            <a:r>
              <a:rPr lang="en-US" sz="3000">
                <a:latin typeface="Century Gothic" pitchFamily="34" charset="0"/>
              </a:rPr>
              <a:t>Can still wear out with time.</a:t>
            </a:r>
          </a:p>
        </p:txBody>
      </p:sp>
      <p:pic>
        <p:nvPicPr>
          <p:cNvPr id="30725" name="Picture 2" descr="http://nexus404.com/Blog/wp-content/uploads2/2008/02/lg-lg-kf510-ultra-slim-slider-cell-pho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0"/>
            <a:ext cx="2146300" cy="280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4" descr="http://www.shopfloorautomations.com/images/laptop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0"/>
            <a:ext cx="290830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0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07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07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07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307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algn="ctr" eaLnBrk="1" fontAlgn="auto" hangingPunct="1">
              <a:spcAft>
                <a:spcPts val="0"/>
              </a:spcAft>
              <a:defRPr/>
            </a:pPr>
            <a:r>
              <a:rPr lang="en-US" b="1" i="1" u="sng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Batteries</a:t>
            </a:r>
            <a:endParaRPr lang="en-US" b="1" i="1" u="sng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1746" name="TextBox 3"/>
          <p:cNvSpPr txBox="1">
            <a:spLocks noChangeArrowheads="1"/>
          </p:cNvSpPr>
          <p:nvPr/>
        </p:nvSpPr>
        <p:spPr bwMode="auto">
          <a:xfrm>
            <a:off x="1447800" y="1676400"/>
            <a:ext cx="6400800" cy="523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u="sng">
                <a:latin typeface="Century Gothic" pitchFamily="34" charset="0"/>
              </a:rPr>
              <a:t>Battery</a:t>
            </a:r>
            <a:r>
              <a:rPr lang="en-US" sz="2800">
                <a:latin typeface="Century Gothic" pitchFamily="34" charset="0"/>
              </a:rPr>
              <a:t> – cells connected together</a:t>
            </a:r>
          </a:p>
        </p:txBody>
      </p:sp>
      <p:pic>
        <p:nvPicPr>
          <p:cNvPr id="31747" name="Picture 4" descr="http://www.lynnwashere.com/images/batte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3962400"/>
            <a:ext cx="3536950" cy="265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6" descr="http://www.mcbworld.com/mcbworld/images/Battery-6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4114800"/>
            <a:ext cx="32004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9" name="TextBox 8"/>
          <p:cNvSpPr txBox="1">
            <a:spLocks noChangeArrowheads="1"/>
          </p:cNvSpPr>
          <p:nvPr/>
        </p:nvSpPr>
        <p:spPr bwMode="auto">
          <a:xfrm>
            <a:off x="1447800" y="2362200"/>
            <a:ext cx="5943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400">
                <a:latin typeface="Century Gothic" pitchFamily="34" charset="0"/>
              </a:rPr>
              <a:t>Most are sealed into a case with only two terminals, so you can’t tell that it contains more than one cell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animBg="1"/>
      <p:bldP spid="31749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571</TotalTime>
  <Words>667</Words>
  <Application>Microsoft Macintosh PowerPoint</Application>
  <PresentationFormat>On-screen Show (4:3)</PresentationFormat>
  <Paragraphs>62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Verve</vt:lpstr>
      <vt:lpstr>Section 1.4 Cells and Batteries</vt:lpstr>
      <vt:lpstr>Dry Cells</vt:lpstr>
      <vt:lpstr>Dry Cells con’t</vt:lpstr>
      <vt:lpstr>PowerPoint Presentation</vt:lpstr>
      <vt:lpstr>Wet Cells</vt:lpstr>
      <vt:lpstr>Wet Cells con’t</vt:lpstr>
      <vt:lpstr>PowerPoint Presentation</vt:lpstr>
      <vt:lpstr>Primary Cells</vt:lpstr>
      <vt:lpstr>Batteries</vt:lpstr>
      <vt:lpstr>Electrochemistry</vt:lpstr>
      <vt:lpstr>Electrolysis</vt:lpstr>
      <vt:lpstr>Electroplating</vt:lpstr>
    </vt:vector>
  </TitlesOfParts>
  <Company>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Review of Sec 1.3 and 1.4</dc:title>
  <dc:creator> </dc:creator>
  <cp:lastModifiedBy>Amanda Campbell</cp:lastModifiedBy>
  <cp:revision>41</cp:revision>
  <dcterms:created xsi:type="dcterms:W3CDTF">2009-03-30T19:31:08Z</dcterms:created>
  <dcterms:modified xsi:type="dcterms:W3CDTF">2015-12-01T19:50:56Z</dcterms:modified>
</cp:coreProperties>
</file>