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91" autoAdjust="0"/>
  </p:normalViewPr>
  <p:slideViewPr>
    <p:cSldViewPr>
      <p:cViewPr varScale="1">
        <p:scale>
          <a:sx n="70" d="100"/>
          <a:sy n="70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4396EB-C159-4BE7-9892-59675DE7F578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ECF5BA-A830-4045-953B-8B9C1FF57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1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F0B3296-8A36-4038-9BD9-FD7EF925ADE5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765465-436F-4B8F-BD5B-7D0A4038D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1D49-D063-49A4-A024-191969274C0E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4E2B-78A0-413D-AF86-F5583EDEC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4C8E-1E57-4EB5-B470-D57C75699BE8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8885-0612-41F6-AD51-EF59A5D25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3FB3-E916-49A8-990E-B23E17B66213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323A-88C9-4316-B91A-3F9E50388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1726-3D95-436B-8C73-08B249095B9E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6D02C-3141-4F6D-A511-F66E1F97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5FFA-8B57-414C-8C10-1EB60176FEF9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5667-484B-4FE5-98AF-E9E4E81C4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47FC-5398-4EAE-8F0A-4112401297F4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0C4A875-2E79-412B-912B-48570F1C2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25A6-E29D-421D-92AD-78BD3BE18E8C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5125-E51F-465C-B268-93175AFAA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B042-E5B7-4C4A-915A-EB300B6FD44F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638D-47DE-4B5A-A4E5-67D4CD09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D2FD6B9-B02D-4293-9E3C-CFD63727FB21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3B2FC56-44F3-4C40-A192-AA3CB8D1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143E3AB-042A-4A98-99CB-C7E2BB889461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A675B95-542E-4408-B57B-D9162E8B7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03E9A44-B48D-45BF-B18F-B04E94846F4B}" type="datetimeFigureOut">
              <a:rPr lang="en-US"/>
              <a:pPr>
                <a:defRPr/>
              </a:pPr>
              <a:t>15-12-01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8C25901-2538-446D-83C3-1DEB1EAAF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Crossed_wires.JPG" TargetMode="Externa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images.google.ca/imgres?imgurl=http://shop1.actinicexpress.co.uk/shops/partsforaircraft/images/catalog/blade_fuse_large.JPG&amp;imgrefurl=http://shop1.actinicexpress.co.uk/shops/partsforaircraft/index.php?cat=Fuses_and_Fuse_Box&amp;usg=__x7FHvMnB71QGihuMbCcBo4i1pyI=&amp;h=321&amp;w=350&amp;sz=19&amp;hl=en&amp;start=3&amp;um=1&amp;tbnid=GYvfamfdAbyhgM:&amp;tbnh=110&amp;tbnw=120&amp;prev=/images?q=fuse&amp;hl=en&amp;um=1" TargetMode="External"/><Relationship Id="rId5" Type="http://schemas.openxmlformats.org/officeDocument/2006/relationships/image" Target="../media/image7.jpeg"/><Relationship Id="rId6" Type="http://schemas.openxmlformats.org/officeDocument/2006/relationships/hyperlink" Target="http://images.google.ca/imgres?imgurl=http://rocky.digikey.com/weblib/Littelfuse/Web%20Photos/3AG%20FUSE%20313%20SERIES.jpg&amp;imgrefurl=http://parts.digikey.ie/1/4/index6.html&amp;usg=__98Wr21OPvP6tkgZSeNvT2F-BigM=&amp;h=640&amp;w=640&amp;sz=265&amp;hl=en&amp;start=6&amp;um=1&amp;tbnid=twUcBI8kUQF0JM:&amp;tbnh=137&amp;tbnw=137&amp;prev=/images?q=fuse&amp;hl=en&amp;um=1" TargetMode="External"/><Relationship Id="rId7" Type="http://schemas.openxmlformats.org/officeDocument/2006/relationships/image" Target="../media/image8.jpeg"/><Relationship Id="rId8" Type="http://schemas.openxmlformats.org/officeDocument/2006/relationships/image" Target="../media/image9.gif"/><Relationship Id="rId9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a/imgres?imgurl=http://www.freedigitalphotos.net/image/s_fuse.jpg&amp;imgrefurl=http://www.freedigitalphotos.net/details.php?gid=86&amp;sgid=&amp;pid=1784&amp;usg=__yXjw-D3SjBEeU2_MlaHroY6AzXU=&amp;h=375&amp;w=500&amp;sz=82&amp;hl=en&amp;start=1&amp;um=1&amp;tbnid=nga9DCb0KmcumM:&amp;tbnh=98&amp;tbnw=130&amp;prev=/images?q=fuse&amp;hl=en&amp;um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1.3 Electrical Safety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1371600"/>
            <a:ext cx="71628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Century Gothic" pitchFamily="34" charset="0"/>
              </a:rPr>
              <a:t>Short Circuit </a:t>
            </a:r>
            <a:r>
              <a:rPr lang="en-US" sz="2400">
                <a:latin typeface="Century Gothic" pitchFamily="34" charset="0"/>
              </a:rPr>
              <a:t>– an accidental low-resistance connection between two points in a circuit, often causing excess current flow.</a:t>
            </a:r>
          </a:p>
          <a:p>
            <a:r>
              <a:rPr lang="en-US" sz="2400">
                <a:latin typeface="Century Gothic" pitchFamily="34" charset="0"/>
              </a:rPr>
              <a:t> - current travels along a different path than originally intended.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3429000"/>
            <a:ext cx="5943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Century Gothic" pitchFamily="34" charset="0"/>
              </a:rPr>
              <a:t>Short circuits may cause:  </a:t>
            </a:r>
            <a:r>
              <a:rPr lang="en-US" sz="2200" b="1" u="sng">
                <a:latin typeface="Century Gothic" pitchFamily="34" charset="0"/>
              </a:rPr>
              <a:t>circuit damage, overheating, fire or explosion</a:t>
            </a:r>
            <a:r>
              <a:rPr lang="en-US" sz="2200">
                <a:latin typeface="Century Gothic" pitchFamily="34" charset="0"/>
              </a:rPr>
              <a:t>.</a:t>
            </a:r>
          </a:p>
          <a:p>
            <a:endParaRPr lang="en-US" sz="2200">
              <a:latin typeface="Century Gothic" pitchFamily="34" charset="0"/>
            </a:endParaRPr>
          </a:p>
          <a:p>
            <a:r>
              <a:rPr lang="en-US" sz="2200">
                <a:latin typeface="Century Gothic" pitchFamily="34" charset="0"/>
              </a:rPr>
              <a:t>In </a:t>
            </a:r>
            <a:r>
              <a:rPr lang="en-US" sz="2200" b="1" u="sng">
                <a:latin typeface="Century Gothic" pitchFamily="34" charset="0"/>
              </a:rPr>
              <a:t>electrical devices</a:t>
            </a:r>
            <a:r>
              <a:rPr lang="en-US" sz="2200">
                <a:latin typeface="Century Gothic" pitchFamily="34" charset="0"/>
              </a:rPr>
              <a:t>, unintentional short circuits are usually caused when a wire's insulation breaks down, or when another conducting material is introduced, allowing charge to flow along a </a:t>
            </a:r>
            <a:r>
              <a:rPr lang="en-US" sz="2200" b="1" u="sng">
                <a:latin typeface="Century Gothic" pitchFamily="34" charset="0"/>
              </a:rPr>
              <a:t>different path</a:t>
            </a:r>
            <a:r>
              <a:rPr lang="en-US" sz="2200">
                <a:latin typeface="Century Gothic" pitchFamily="34" charset="0"/>
              </a:rPr>
              <a:t> than the one intended.</a:t>
            </a:r>
          </a:p>
        </p:txBody>
      </p:sp>
      <p:pic>
        <p:nvPicPr>
          <p:cNvPr id="10242" name="Picture 2" descr="http://upload.wikimedia.org/wikipedia/commons/thumb/b/be/Crossed_wires.JPG/180px-Crossed_wires.JPG">
            <a:hlinkClick r:id="rId2" tooltip="Tree limbs cause a short circuit during a storm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56388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Tree limbs cause a short circuit during a storm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Shock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When wondering how dangerous a current flowing through your body may be, you have to consider 2 aspects of electricity: 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b="1" u="sng" dirty="0" smtClean="0"/>
              <a:t>Voltage</a:t>
            </a:r>
            <a:r>
              <a:rPr lang="en-US" dirty="0" smtClean="0"/>
              <a:t> </a:t>
            </a:r>
          </a:p>
          <a:p>
            <a:pPr marL="822960" lvl="1" eaLnBrk="1" fontAlgn="auto" hangingPunct="1">
              <a:spcAft>
                <a:spcPts val="0"/>
              </a:spcAft>
              <a:buFont typeface="Verdana"/>
              <a:buChar char="›"/>
              <a:defRPr/>
            </a:pPr>
            <a:r>
              <a:rPr lang="en-US" b="1" u="sng" dirty="0" smtClean="0"/>
              <a:t>Amperage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High voltage </a:t>
            </a:r>
            <a:r>
              <a:rPr lang="en-US" dirty="0" smtClean="0"/>
              <a:t>is more dangerous than </a:t>
            </a:r>
            <a:r>
              <a:rPr lang="en-US" b="1" u="sng" dirty="0" smtClean="0"/>
              <a:t>low voltage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Number of </a:t>
            </a:r>
            <a:r>
              <a:rPr lang="en-US" b="1" u="sng" dirty="0" smtClean="0"/>
              <a:t>Amps</a:t>
            </a:r>
            <a:r>
              <a:rPr lang="en-US" dirty="0" smtClean="0"/>
              <a:t> is more important when assess for </a:t>
            </a:r>
            <a:r>
              <a:rPr lang="en-US" b="1" u="sng" dirty="0" smtClean="0"/>
              <a:t>potential danger</a:t>
            </a:r>
            <a:r>
              <a:rPr lang="en-US" dirty="0" smtClean="0"/>
              <a:t>. Too much electricity flowing through a persons body can cause </a:t>
            </a:r>
            <a:r>
              <a:rPr lang="en-US" b="1" u="sng" dirty="0" smtClean="0"/>
              <a:t>burns</a:t>
            </a:r>
            <a:r>
              <a:rPr lang="en-US" dirty="0" smtClean="0"/>
              <a:t>, </a:t>
            </a:r>
            <a:r>
              <a:rPr lang="en-US" b="1" u="sng" dirty="0" smtClean="0"/>
              <a:t>damage to the heart</a:t>
            </a:r>
            <a:r>
              <a:rPr lang="en-US" dirty="0" smtClean="0"/>
              <a:t>, and can be </a:t>
            </a:r>
            <a:r>
              <a:rPr lang="en-US" b="1" u="sng" dirty="0" smtClean="0"/>
              <a:t>fatal</a:t>
            </a:r>
            <a:r>
              <a:rPr lang="en-US" dirty="0" smtClean="0"/>
              <a:t>. Current as low as </a:t>
            </a:r>
            <a:r>
              <a:rPr lang="en-US" b="1" u="sng" dirty="0" smtClean="0"/>
              <a:t>0.1 A</a:t>
            </a:r>
            <a:r>
              <a:rPr lang="en-US" dirty="0" smtClean="0"/>
              <a:t> can be fatal.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Shock </a:t>
            </a:r>
            <a:r>
              <a:rPr lang="en-US" b="1" i="1" u="sng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Con’t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The danger of electrical shock </a:t>
            </a:r>
            <a:r>
              <a:rPr lang="en-US" b="1" u="sng" dirty="0" smtClean="0"/>
              <a:t>varies</a:t>
            </a:r>
            <a:r>
              <a:rPr lang="en-US" dirty="0" smtClean="0"/>
              <a:t>, depending on the </a:t>
            </a:r>
            <a:r>
              <a:rPr lang="en-US" b="1" u="sng" dirty="0" smtClean="0"/>
              <a:t>situation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2362200"/>
            <a:ext cx="61722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Century Gothic" pitchFamily="34" charset="0"/>
              </a:rPr>
              <a:t>Insulator</a:t>
            </a:r>
            <a:r>
              <a:rPr lang="en-US" sz="2400">
                <a:latin typeface="Century Gothic" pitchFamily="34" charset="0"/>
              </a:rPr>
              <a:t> – current does not flow through easily. Such as wood, rubber, and air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3200400"/>
            <a:ext cx="8305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300" dirty="0">
                <a:latin typeface="Century Gothic" pitchFamily="34" charset="0"/>
              </a:rPr>
              <a:t>Every plug-in device sold in Canada must have a label listing what </a:t>
            </a:r>
            <a:r>
              <a:rPr lang="en-US" sz="2300" b="1" u="sng" dirty="0">
                <a:latin typeface="Century Gothic" pitchFamily="34" charset="0"/>
              </a:rPr>
              <a:t>voltage </a:t>
            </a:r>
            <a:r>
              <a:rPr lang="en-US" sz="2300" dirty="0">
                <a:latin typeface="Century Gothic" pitchFamily="34" charset="0"/>
              </a:rPr>
              <a:t>it requires </a:t>
            </a:r>
            <a:r>
              <a:rPr lang="en-US" sz="2300" dirty="0" smtClean="0">
                <a:latin typeface="Century Gothic" pitchFamily="34" charset="0"/>
              </a:rPr>
              <a:t>and </a:t>
            </a:r>
            <a:r>
              <a:rPr lang="en-US" sz="2300" dirty="0">
                <a:latin typeface="Century Gothic" pitchFamily="34" charset="0"/>
              </a:rPr>
              <a:t>the maximum current it uses. 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300" dirty="0">
                <a:latin typeface="Century Gothic" pitchFamily="34" charset="0"/>
              </a:rPr>
              <a:t>Why would the Canadian government make this a regulation? ________________________________________________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300" dirty="0">
                <a:latin typeface="Century Gothic" pitchFamily="34" charset="0"/>
              </a:rPr>
              <a:t>The </a:t>
            </a:r>
            <a:r>
              <a:rPr lang="en-US" sz="2300" b="1" u="sng" dirty="0">
                <a:latin typeface="Century Gothic" pitchFamily="34" charset="0"/>
              </a:rPr>
              <a:t>Amp rating </a:t>
            </a:r>
            <a:r>
              <a:rPr lang="en-US" sz="2300" dirty="0">
                <a:latin typeface="Century Gothic" pitchFamily="34" charset="0"/>
              </a:rPr>
              <a:t>does </a:t>
            </a:r>
            <a:r>
              <a:rPr lang="en-US" sz="2300" b="1" u="sng" dirty="0">
                <a:latin typeface="Century Gothic" pitchFamily="34" charset="0"/>
              </a:rPr>
              <a:t>not</a:t>
            </a:r>
            <a:r>
              <a:rPr lang="en-US" sz="2300" dirty="0">
                <a:latin typeface="Century Gothic" pitchFamily="34" charset="0"/>
              </a:rPr>
              <a:t> have to be high for you to get a shock. If there is a </a:t>
            </a:r>
            <a:r>
              <a:rPr lang="en-US" sz="2300" b="1" u="sng" dirty="0">
                <a:latin typeface="Century Gothic" pitchFamily="34" charset="0"/>
              </a:rPr>
              <a:t>short circuit</a:t>
            </a:r>
            <a:r>
              <a:rPr lang="en-US" sz="2300" dirty="0">
                <a:latin typeface="Century Gothic" pitchFamily="34" charset="0"/>
              </a:rPr>
              <a:t>, or if the insulation is damaged, you can get a shock before the electricity goes though the device.</a:t>
            </a:r>
          </a:p>
        </p:txBody>
      </p:sp>
      <p:pic>
        <p:nvPicPr>
          <p:cNvPr id="6" name="Picture 2" descr="http://www.gkcl.com/eglobal2007/Images/image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2667000" cy="27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www.laptopparts101.com/wp-content/uploads/2008/12/ac-adapter-voltage-560x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00200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Safety pointers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See page 285</a:t>
            </a:r>
          </a:p>
          <a:p>
            <a:pPr eaLnBrk="1" hangingPunct="1"/>
            <a:r>
              <a:rPr lang="en-US" smtClean="0"/>
              <a:t>Read together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Plugs, Fuses and Breakers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u="sng" smtClean="0"/>
              <a:t>grounded three-prong plug </a:t>
            </a:r>
            <a:r>
              <a:rPr lang="en-US" smtClean="0"/>
              <a:t>has an extra wire that connects the device to the </a:t>
            </a:r>
            <a:r>
              <a:rPr lang="en-US" b="1" u="sng" smtClean="0"/>
              <a:t>ground wire</a:t>
            </a:r>
            <a:r>
              <a:rPr lang="en-US" smtClean="0"/>
              <a:t> of the building.</a:t>
            </a:r>
          </a:p>
          <a:p>
            <a:pPr lvl="1" eaLnBrk="1" hangingPunct="1"/>
            <a:r>
              <a:rPr lang="en-US" smtClean="0"/>
              <a:t>Why would we want a plug to have this third prong?</a:t>
            </a:r>
          </a:p>
          <a:p>
            <a:pPr lvl="2" eaLnBrk="1" hangingPunct="1"/>
            <a:r>
              <a:rPr lang="en-US" b="1" u="sng" smtClean="0"/>
              <a:t>It provides another pathway for the electricity, just incase there is a short circuit.</a:t>
            </a:r>
          </a:p>
        </p:txBody>
      </p:sp>
      <p:pic>
        <p:nvPicPr>
          <p:cNvPr id="19459" name="Picture 2" descr="http://www.washington.edu/computing/global/plug_b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800600"/>
            <a:ext cx="342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Fuses and circuit breakers </a:t>
            </a:r>
            <a:r>
              <a:rPr lang="en-US" b="1" u="sng" dirty="0" smtClean="0"/>
              <a:t>interrupt</a:t>
            </a:r>
            <a:r>
              <a:rPr lang="en-US" dirty="0" smtClean="0"/>
              <a:t> a circuit when </a:t>
            </a:r>
            <a:r>
              <a:rPr lang="en-US" b="1" u="sng" dirty="0" smtClean="0"/>
              <a:t>too much current </a:t>
            </a:r>
            <a:r>
              <a:rPr lang="en-US" dirty="0" smtClean="0"/>
              <a:t>is flowing through it.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Fuses</a:t>
            </a:r>
            <a:r>
              <a:rPr lang="en-US" dirty="0" smtClean="0"/>
              <a:t> have a thin piece of metal that is made to </a:t>
            </a:r>
            <a:r>
              <a:rPr lang="en-US" b="1" u="sng" dirty="0" smtClean="0"/>
              <a:t>melt</a:t>
            </a:r>
            <a:r>
              <a:rPr lang="en-US" dirty="0" smtClean="0"/>
              <a:t> if too much current passing through it.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Household </a:t>
            </a:r>
            <a:r>
              <a:rPr lang="en-US" b="1" u="sng" dirty="0" smtClean="0"/>
              <a:t>breakers</a:t>
            </a:r>
            <a:r>
              <a:rPr lang="en-US" dirty="0" smtClean="0"/>
              <a:t> also have a special </a:t>
            </a:r>
            <a:r>
              <a:rPr lang="en-US" b="1" u="sng" dirty="0" smtClean="0"/>
              <a:t>wire</a:t>
            </a:r>
            <a:r>
              <a:rPr lang="en-US" dirty="0" smtClean="0"/>
              <a:t> that </a:t>
            </a:r>
            <a:r>
              <a:rPr lang="en-US" b="1" u="sng" dirty="0" smtClean="0"/>
              <a:t>heats up </a:t>
            </a:r>
            <a:r>
              <a:rPr lang="en-US" dirty="0" smtClean="0"/>
              <a:t>if there is too much current. In a breaker however, instead of melting, the hot wire triggers </a:t>
            </a:r>
            <a:r>
              <a:rPr lang="en-US" b="1" u="sng" dirty="0" smtClean="0"/>
              <a:t>a spring mechanism </a:t>
            </a:r>
            <a:r>
              <a:rPr lang="en-US" dirty="0" smtClean="0"/>
              <a:t>to turn off the switch inside the circuit breaker. Once the wire is cooled, the switch can be turned back on.</a:t>
            </a:r>
            <a:endParaRPr lang="en-US" dirty="0"/>
          </a:p>
        </p:txBody>
      </p:sp>
      <p:pic>
        <p:nvPicPr>
          <p:cNvPr id="20482" name="Picture 2" descr="http://tbn1.google.com/images?q=tbn:nga9DCb0KmcumM:http://www.freedigitalphotos.net/image/s_fu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20462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tbn3.google.com/images?q=tbn:GYvfamfdAbyhgM:http://shop1.actinicexpress.co.uk/shops/partsforaircraft/images/catalog/blade_fuse_la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0"/>
            <a:ext cx="22098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http://tbn0.google.com/images?q=tbn:twUcBI8kUQF0JM:http://rocky.digikey.com/weblib/Littelfuse/Web%2520Photos/3AG%2520FUSE%2520313%2520SERI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0"/>
            <a:ext cx="1685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http://www.charlesandhudson.com/archives/circuit-breaker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400" y="304800"/>
            <a:ext cx="40814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 descr="http://www.heimer.com/images/photographs/electric.service/circuit-breaker-panel-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0"/>
            <a:ext cx="2868613" cy="354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 of lightning</a:t>
            </a:r>
            <a:endParaRPr lang="en-US" b="1" i="1" u="sng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Lightning can strike up to 30 000 A, definitely enough to kill a person.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You can survive if: the full current travels through only part or over the surface of your body.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Tall buildings are a natural target for strikes. Why?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Therefore they have lightning rods that are connected to the ground with a wire. This shifts the electrical discharge away from the building, harmlessly to the ground.</a:t>
            </a:r>
            <a:endParaRPr lang="en-US" dirty="0"/>
          </a:p>
        </p:txBody>
      </p:sp>
      <p:pic>
        <p:nvPicPr>
          <p:cNvPr id="1026" name="Picture 2" descr="http://www.elliottelectric.com/References/images/residentiallight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725805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farm3.static.flickr.com/2402/2177522356_4c8249c14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981200"/>
            <a:ext cx="59324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570</TotalTime>
  <Words>523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Section 1.3 Electrical Safety</vt:lpstr>
      <vt:lpstr>Electrical Shock</vt:lpstr>
      <vt:lpstr>Electrical Shock Con’t</vt:lpstr>
      <vt:lpstr>Electrical Safety pointers</vt:lpstr>
      <vt:lpstr>Plugs, Fuses and Breakers</vt:lpstr>
      <vt:lpstr>PowerPoint Presentation</vt:lpstr>
      <vt:lpstr>Danger of lightning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Sec 1.3 and 1.4</dc:title>
  <dc:creator> </dc:creator>
  <cp:lastModifiedBy>Amanda Campbell</cp:lastModifiedBy>
  <cp:revision>40</cp:revision>
  <dcterms:created xsi:type="dcterms:W3CDTF">2009-03-30T19:31:08Z</dcterms:created>
  <dcterms:modified xsi:type="dcterms:W3CDTF">2015-12-01T19:50:20Z</dcterms:modified>
</cp:coreProperties>
</file>